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3.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4.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Lst>
  <p:notesMasterIdLst>
    <p:notesMasterId r:id="rId34"/>
  </p:notesMasterIdLst>
  <p:handoutMasterIdLst>
    <p:handoutMasterId r:id="rId35"/>
  </p:handoutMasterIdLst>
  <p:sldIdLst>
    <p:sldId id="1367" r:id="rId6"/>
    <p:sldId id="1460" r:id="rId7"/>
    <p:sldId id="1409" r:id="rId8"/>
    <p:sldId id="1445" r:id="rId9"/>
    <p:sldId id="1457" r:id="rId10"/>
    <p:sldId id="1453" r:id="rId11"/>
    <p:sldId id="1454" r:id="rId12"/>
    <p:sldId id="1455" r:id="rId13"/>
    <p:sldId id="1450" r:id="rId14"/>
    <p:sldId id="1447" r:id="rId15"/>
    <p:sldId id="1448" r:id="rId16"/>
    <p:sldId id="1449" r:id="rId17"/>
    <p:sldId id="1456" r:id="rId18"/>
    <p:sldId id="1465" r:id="rId19"/>
    <p:sldId id="1466" r:id="rId20"/>
    <p:sldId id="1452" r:id="rId21"/>
    <p:sldId id="1462" r:id="rId22"/>
    <p:sldId id="1463" r:id="rId23"/>
    <p:sldId id="1464" r:id="rId24"/>
    <p:sldId id="1461" r:id="rId25"/>
    <p:sldId id="1471" r:id="rId26"/>
    <p:sldId id="1468" r:id="rId27"/>
    <p:sldId id="1467" r:id="rId28"/>
    <p:sldId id="1469" r:id="rId29"/>
    <p:sldId id="1470" r:id="rId30"/>
    <p:sldId id="1433" r:id="rId31"/>
    <p:sldId id="1472" r:id="rId32"/>
    <p:sldId id="1473" r:id="rId3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800C02C-F9A5-49D6-A098-754168CF5DCF}">
          <p14:sldIdLst>
            <p14:sldId id="1367"/>
            <p14:sldId id="1460"/>
            <p14:sldId id="1409"/>
          </p14:sldIdLst>
        </p14:section>
        <p14:section name="What Are Containers" id="{509BFEB0-0A5E-4F8C-A142-792FAB6DF680}">
          <p14:sldIdLst>
            <p14:sldId id="1445"/>
            <p14:sldId id="1457"/>
          </p14:sldIdLst>
        </p14:section>
        <p14:section name="Why should you care?" id="{8991DADA-A26F-4A57-A115-79362BA0AC15}">
          <p14:sldIdLst>
            <p14:sldId id="1453"/>
            <p14:sldId id="1454"/>
          </p14:sldIdLst>
        </p14:section>
        <p14:section name="Windows Server 2016" id="{F2CA6F2C-EC6C-4951-8FDC-38528DF7D715}">
          <p14:sldIdLst>
            <p14:sldId id="1455"/>
            <p14:sldId id="1450"/>
            <p14:sldId id="1447"/>
            <p14:sldId id="1448"/>
            <p14:sldId id="1449"/>
            <p14:sldId id="1456"/>
          </p14:sldIdLst>
        </p14:section>
        <p14:section name="Getting Started with Docker" id="{72962CD6-CB84-41D3-B723-74271855D7A4}">
          <p14:sldIdLst>
            <p14:sldId id="1465"/>
            <p14:sldId id="1466"/>
            <p14:sldId id="1452"/>
            <p14:sldId id="1462"/>
            <p14:sldId id="1463"/>
            <p14:sldId id="1464"/>
            <p14:sldId id="1461"/>
            <p14:sldId id="1471"/>
          </p14:sldIdLst>
        </p14:section>
        <p14:section name="The Bigger Picture" id="{B184F2BD-D940-4028-9DD8-16FAFCEC26E5}">
          <p14:sldIdLst>
            <p14:sldId id="1468"/>
            <p14:sldId id="1467"/>
            <p14:sldId id="1469"/>
          </p14:sldIdLst>
        </p14:section>
        <p14:section name="Learning Materials" id="{21B3198B-573B-4F42-852C-50B67AABFFFE}">
          <p14:sldIdLst>
            <p14:sldId id="1470"/>
            <p14:sldId id="1433"/>
            <p14:sldId id="1472"/>
            <p14:sldId id="147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FFFFFF"/>
    <a:srgbClr val="107C10"/>
    <a:srgbClr val="000000"/>
    <a:srgbClr val="323232"/>
    <a:srgbClr val="5C2D91"/>
    <a:srgbClr val="32145A"/>
    <a:srgbClr val="00BCF2"/>
    <a:srgbClr val="002050"/>
    <a:srgbClr val="D63F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88" autoAdjust="0"/>
    <p:restoredTop sz="60526" autoAdjust="0"/>
  </p:normalViewPr>
  <p:slideViewPr>
    <p:cSldViewPr>
      <p:cViewPr varScale="1">
        <p:scale>
          <a:sx n="93" d="100"/>
          <a:sy n="93" d="100"/>
        </p:scale>
        <p:origin x="2526" y="78"/>
      </p:cViewPr>
      <p:guideLst/>
    </p:cSldViewPr>
  </p:slideViewPr>
  <p:outlineViewPr>
    <p:cViewPr>
      <p:scale>
        <a:sx n="33" d="100"/>
        <a:sy n="33" d="100"/>
      </p:scale>
      <p:origin x="0" y="-14442"/>
    </p:cViewPr>
  </p:outlineViewPr>
  <p:notesTextViewPr>
    <p:cViewPr>
      <p:scale>
        <a:sx n="150" d="100"/>
        <a:sy n="150" d="100"/>
      </p:scale>
      <p:origin x="0" y="0"/>
    </p:cViewPr>
  </p:notesTextViewPr>
  <p:sorterViewPr>
    <p:cViewPr>
      <p:scale>
        <a:sx n="75" d="100"/>
        <a:sy n="75" d="100"/>
      </p:scale>
      <p:origin x="0" y="-2292"/>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10/19/2016 9:36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5T23:32:37.111"/>
    </inkml:context>
    <inkml:brush xml:id="br0">
      <inkml:brushProperty name="width" value="0.06667" units="cm"/>
      <inkml:brushProperty name="height" value="0.06667" units="cm"/>
    </inkml:brush>
  </inkml:definitions>
  <inkml:traceGroup>
    <inkml:annotationXML>
      <emma:emma xmlns:emma="http://www.w3.org/2003/04/emma" version="1.0">
        <emma:interpretation id="{B208323E-13BD-489D-AD29-AA8B09E3E5D2}" emma:medium="tactile" emma:mode="ink">
          <msink:context xmlns:msink="http://schemas.microsoft.com/ink/2010/main" type="writingRegion" rotatedBoundingBox="4015,15368 4068,15368 4068,15421 4015,15421"/>
        </emma:interpretation>
      </emma:emma>
    </inkml:annotationXML>
    <inkml:traceGroup>
      <inkml:annotationXML>
        <emma:emma xmlns:emma="http://www.w3.org/2003/04/emma" version="1.0">
          <emma:interpretation id="{D0D6E4F3-8B0E-4F37-AC44-711489ED8803}" emma:medium="tactile" emma:mode="ink">
            <msink:context xmlns:msink="http://schemas.microsoft.com/ink/2010/main" type="paragraph" rotatedBoundingBox="4015,15368 4068,15368 4068,15421 4015,15421" alignmentLevel="1"/>
          </emma:interpretation>
        </emma:emma>
      </inkml:annotationXML>
      <inkml:traceGroup>
        <inkml:annotationXML>
          <emma:emma xmlns:emma="http://www.w3.org/2003/04/emma" version="1.0">
            <emma:interpretation id="{77C9744F-568D-4069-B37E-8797CF06387E}" emma:medium="tactile" emma:mode="ink">
              <msink:context xmlns:msink="http://schemas.microsoft.com/ink/2010/main" type="line" rotatedBoundingBox="4015,15368 4068,15368 4068,15421 4015,15421"/>
            </emma:interpretation>
          </emma:emma>
        </inkml:annotationXML>
        <inkml:traceGroup>
          <inkml:annotationXML>
            <emma:emma xmlns:emma="http://www.w3.org/2003/04/emma" version="1.0">
              <emma:interpretation id="{F1A2385F-4197-4BF5-9CDA-478332D63DF0}" emma:medium="tactile" emma:mode="ink">
                <msink:context xmlns:msink="http://schemas.microsoft.com/ink/2010/main" type="inkWord" rotatedBoundingBox="4015,15368 4068,15368 4068,15421 4015,15421"/>
              </emma:interpretation>
            </emma:emma>
          </inkml:annotationXML>
          <inkml:trace contextRef="#ctx0" brushRef="#br0">8324 7859 1152,'7'0'512,"4"23"0,-4-16 640,-7 4-1152,10-5 0,-10 0 0,0-6 0,18-12-384,-18 12 0</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0T01:44:32.756"/>
    </inkml:context>
    <inkml:brush xml:id="br0">
      <inkml:brushProperty name="width" value="0.06667" units="cm"/>
      <inkml:brushProperty name="height" value="0.06667" units="cm"/>
    </inkml:brush>
  </inkml:definitions>
  <inkml:traceGroup>
    <inkml:annotationXML>
      <emma:emma xmlns:emma="http://www.w3.org/2003/04/emma" version="1.0">
        <emma:interpretation id="{379E53EA-106F-4AD7-8BC3-18C71155A406}" emma:medium="tactile" emma:mode="ink">
          <msink:context xmlns:msink="http://schemas.microsoft.com/ink/2010/main" type="writingRegion" rotatedBoundingBox="19320,4322 19321,4322 19321,4324 19320,4324"/>
        </emma:interpretation>
      </emma:emma>
    </inkml:annotationXML>
    <inkml:traceGroup>
      <inkml:annotationXML>
        <emma:emma xmlns:emma="http://www.w3.org/2003/04/emma" version="1.0">
          <emma:interpretation id="{3EEC2554-9C55-4578-965B-5D034AE1543C}" emma:medium="tactile" emma:mode="ink">
            <msink:context xmlns:msink="http://schemas.microsoft.com/ink/2010/main" type="paragraph" rotatedBoundingBox="19320,4322 19321,4322 19321,4324 19320,4324" alignmentLevel="1"/>
          </emma:interpretation>
        </emma:emma>
      </inkml:annotationXML>
      <inkml:traceGroup>
        <inkml:annotationXML>
          <emma:emma xmlns:emma="http://www.w3.org/2003/04/emma" version="1.0">
            <emma:interpretation id="{6D8DCF16-FB44-42AF-AA78-6EE8C224848F}" emma:medium="tactile" emma:mode="ink">
              <msink:context xmlns:msink="http://schemas.microsoft.com/ink/2010/main" type="line" rotatedBoundingBox="19320,4322 19321,4322 19321,4324 19320,4324"/>
            </emma:interpretation>
          </emma:emma>
        </inkml:annotationXML>
        <inkml:traceGroup>
          <inkml:annotationXML>
            <emma:emma xmlns:emma="http://www.w3.org/2003/04/emma" version="1.0">
              <emma:interpretation id="{987EC1BF-F8C3-42A6-9F0D-BE9C53D6AD70}" emma:medium="tactile" emma:mode="ink">
                <msink:context xmlns:msink="http://schemas.microsoft.com/ink/2010/main" type="inkWord" rotatedBoundingBox="19320,4322 19321,4322 19321,4324 19320,4324"/>
              </emma:interpretation>
              <emma:one-of disjunction-type="recognition" id="oneOf0">
                <emma:interpretation id="interp0" emma:lang="en-US" emma:confidence="1">
                  <emma:literal>r</emma:literal>
                </emma:interpretation>
                <emma:interpretation id="interp1" emma:lang="en-US" emma:confidence="0">
                  <emma:literal>•</emma:literal>
                </emma:interpretation>
                <emma:interpretation id="interp2" emma:lang="en-US" emma:confidence="0">
                  <emma:literal>Y</emma:literal>
                </emma:interpretation>
                <emma:interpretation id="interp3" emma:lang="en-US" emma:confidence="0">
                  <emma:literal>p</emma:literal>
                </emma:interpretation>
                <emma:interpretation id="interp4" emma:lang="en-US" emma:confidence="0">
                  <emma:literal>N</emma:literal>
                </emma:interpretation>
              </emma:one-of>
            </emma:emma>
          </inkml:annotationXML>
          <inkml:trace contextRef="#ctx0" brushRef="#br0">-4-11 256,'0'1'128,"0"-2"-128,0 1 128,0 0-256,1-1 128</inkml:trace>
        </inkml:traceGroup>
      </inkml:traceGroup>
    </inkml:traceGroup>
  </inkml:traceGroup>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5T23:42:44.682"/>
    </inkml:context>
    <inkml:brush xml:id="br0">
      <inkml:brushProperty name="width" value="0.06667" units="cm"/>
      <inkml:brushProperty name="height" value="0.06667" units="cm"/>
    </inkml:brush>
  </inkml:definitions>
  <inkml:traceGroup>
    <inkml:annotationXML>
      <emma:emma xmlns:emma="http://www.w3.org/2003/04/emma" version="1.0">
        <emma:interpretation id="{10AA640F-499E-4DA2-AB83-EF144D489CD8}" emma:medium="tactile" emma:mode="ink">
          <msink:context xmlns:msink="http://schemas.microsoft.com/ink/2010/main" type="writingRegion" rotatedBoundingBox="28908,6535 28944,6535 28944,6605 28908,6605"/>
        </emma:interpretation>
      </emma:emma>
    </inkml:annotationXML>
    <inkml:traceGroup>
      <inkml:annotationXML>
        <emma:emma xmlns:emma="http://www.w3.org/2003/04/emma" version="1.0">
          <emma:interpretation id="{620F5B93-BE05-48B0-9FA7-184BD40D4661}" emma:medium="tactile" emma:mode="ink">
            <msink:context xmlns:msink="http://schemas.microsoft.com/ink/2010/main" type="paragraph" rotatedBoundingBox="28908,6535 28944,6535 28944,6605 28908,6605" alignmentLevel="1"/>
          </emma:interpretation>
        </emma:emma>
      </inkml:annotationXML>
      <inkml:traceGroup>
        <inkml:annotationXML>
          <emma:emma xmlns:emma="http://www.w3.org/2003/04/emma" version="1.0">
            <emma:interpretation id="{18FD963B-2156-41BD-B75D-804109E29FAE}" emma:medium="tactile" emma:mode="ink">
              <msink:context xmlns:msink="http://schemas.microsoft.com/ink/2010/main" type="line" rotatedBoundingBox="28908,6535 28944,6535 28944,6605 28908,6605"/>
            </emma:interpretation>
          </emma:emma>
        </inkml:annotationXML>
        <inkml:traceGroup>
          <inkml:annotationXML>
            <emma:emma xmlns:emma="http://www.w3.org/2003/04/emma" version="1.0">
              <emma:interpretation id="{FB7F53A8-9249-43FB-99E2-E18F5DCBEB86}" emma:medium="tactile" emma:mode="ink">
                <msink:context xmlns:msink="http://schemas.microsoft.com/ink/2010/main" type="inkWord" rotatedBoundingBox="28908,6535 28944,6535 28944,6605 28908,6605"/>
              </emma:interpretation>
              <emma:one-of disjunction-type="recognition" id="oneOf0">
                <emma:interpretation id="interp0" emma:lang="en-US" emma:confidence="0">
                  <emma:literal>•</emma:literal>
                </emma:interpretation>
                <emma:interpretation id="interp1" emma:lang="en-US" emma:confidence="0">
                  <emma:literal>\</emma:literal>
                </emma:interpretation>
                <emma:interpretation id="interp2" emma:lang="en-US" emma:confidence="0">
                  <emma:literal>7</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18489 3511 3328,'-20'-32'1664,"20"8"-1664,0 20 1792,0 4-1920,0-6 0,0 2-896,-6 4 0,0 4 768,2-4 0</inkml:trace>
        </inkml:traceGroup>
      </inkml:traceGroup>
    </inkml:traceGroup>
  </inkml:traceGroup>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5T23:57:00.607"/>
    </inkml:context>
    <inkml:brush xml:id="br0">
      <inkml:brushProperty name="width" value="0.06667" units="cm"/>
      <inkml:brushProperty name="height" value="0.06667" units="cm"/>
    </inkml:brush>
  </inkml:definitions>
  <inkml:traceGroup>
    <inkml:annotationXML>
      <emma:emma xmlns:emma="http://www.w3.org/2003/04/emma" version="1.0">
        <emma:interpretation id="{CEFAB352-68D3-47B2-851F-CDEF20CE0F98}" emma:medium="tactile" emma:mode="ink">
          <msink:context xmlns:msink="http://schemas.microsoft.com/ink/2010/main" type="writingRegion" rotatedBoundingBox="8376,11612 8411,11612 8411,11681 8376,11681"/>
        </emma:interpretation>
      </emma:emma>
    </inkml:annotationXML>
    <inkml:traceGroup>
      <inkml:annotationXML>
        <emma:emma xmlns:emma="http://www.w3.org/2003/04/emma" version="1.0">
          <emma:interpretation id="{364D0441-7240-4E97-87E8-2E447723995B}" emma:medium="tactile" emma:mode="ink">
            <msink:context xmlns:msink="http://schemas.microsoft.com/ink/2010/main" type="paragraph" rotatedBoundingBox="8376,11612 8411,11612 8411,11681 8376,11681" alignmentLevel="1"/>
          </emma:interpretation>
        </emma:emma>
      </inkml:annotationXML>
      <inkml:traceGroup>
        <inkml:annotationXML>
          <emma:emma xmlns:emma="http://www.w3.org/2003/04/emma" version="1.0">
            <emma:interpretation id="{0F23AE78-B78E-422D-BDEF-81F692728C19}" emma:medium="tactile" emma:mode="ink">
              <msink:context xmlns:msink="http://schemas.microsoft.com/ink/2010/main" type="line" rotatedBoundingBox="8376,11612 8411,11612 8411,11681 8376,11681"/>
            </emma:interpretation>
          </emma:emma>
        </inkml:annotationXML>
        <inkml:traceGroup>
          <inkml:annotationXML>
            <emma:emma xmlns:emma="http://www.w3.org/2003/04/emma" version="1.0">
              <emma:interpretation id="{401D01AB-E5C0-4C25-BEDF-F578732FDB3B}" emma:medium="tactile" emma:mode="ink">
                <msink:context xmlns:msink="http://schemas.microsoft.com/ink/2010/main" type="inkWord" rotatedBoundingBox="8376,11612 8411,11612 8411,11681 8376,11681"/>
              </emma:interpretation>
              <emma:one-of disjunction-type="recognition" id="oneOf0">
                <emma:interpretation id="interp0" emma:lang="en-US" emma:confidence="0">
                  <emma:literal>•</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I</emma:literal>
                </emma:interpretation>
                <emma:interpretation id="interp4" emma:lang="en-US" emma:confidence="0">
                  <emma:literal>l</emma:literal>
                </emma:interpretation>
              </emma:one-of>
            </emma:emma>
          </inkml:annotationXML>
          <inkml:trace contextRef="#ctx0" brushRef="#br0">4326 6698 1152,'-20'-23'512,"5"13"-512,15 10 640,0 0-768,0 14 128,0 5-512,0 17 0</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10/19/2016 9:36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hub.docker.com/"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introduction</a:t>
            </a:r>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10/19/2016 9:37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582614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power of this model is that regardless of which container isolation strategy you select, be is server containers of </a:t>
            </a:r>
            <a:r>
              <a:rPr lang="en-US" baseline="0" dirty="0" err="1"/>
              <a:t>hyper-v</a:t>
            </a:r>
            <a:r>
              <a:rPr lang="en-US" baseline="0" dirty="0"/>
              <a:t> containers</a:t>
            </a:r>
          </a:p>
          <a:p>
            <a:endParaRPr lang="en-US" baseline="0" dirty="0"/>
          </a:p>
          <a:p>
            <a:r>
              <a:rPr lang="en-US" baseline="0" dirty="0"/>
              <a:t>#click</a:t>
            </a:r>
          </a:p>
          <a:p>
            <a:r>
              <a:rPr lang="en-US" baseline="0" dirty="0"/>
              <a:t>You deploy the exact same container images</a:t>
            </a:r>
          </a:p>
          <a:p>
            <a:endParaRPr lang="en-US" baseline="0" dirty="0"/>
          </a:p>
          <a:p>
            <a:r>
              <a:rPr lang="en-US" baseline="0" dirty="0"/>
              <a:t>#</a:t>
            </a:r>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10/19/2016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450359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900" dirty="0"/>
              <a:t>But enough babble</a:t>
            </a:r>
            <a:r>
              <a:rPr lang="en-US" sz="900" baseline="0" dirty="0"/>
              <a:t>, do we want to actually see some </a:t>
            </a:r>
            <a:r>
              <a:rPr lang="en-US" sz="900" baseline="0" dirty="0" err="1"/>
              <a:t>docker</a:t>
            </a:r>
            <a:r>
              <a:rPr lang="en-US" sz="900" baseline="0" dirty="0"/>
              <a:t> on windows? </a:t>
            </a:r>
            <a:endParaRPr lang="en-US" sz="900"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10/19/2016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89510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from: </a:t>
            </a:r>
            <a:r>
              <a:rPr lang="en-US" dirty="0"/>
              <a:t>https://docs.docker.com/docker-for-windows/</a:t>
            </a:r>
          </a:p>
        </p:txBody>
      </p:sp>
      <p:sp>
        <p:nvSpPr>
          <p:cNvPr id="4" name="Slide Number Placeholder 3"/>
          <p:cNvSpPr>
            <a:spLocks noGrp="1"/>
          </p:cNvSpPr>
          <p:nvPr>
            <p:ph type="sldNum" sz="quarter" idx="10"/>
          </p:nvPr>
        </p:nvSpPr>
        <p:spPr/>
        <p:txBody>
          <a:bodyPr/>
          <a:lstStyle/>
          <a:p>
            <a:fld id="{EF64FA26-052C-4EE5-A78C-762B03CD0F2A}" type="slidenum">
              <a:rPr lang="en-US" smtClean="0"/>
              <a:t>15</a:t>
            </a:fld>
            <a:endParaRPr lang="en-US"/>
          </a:p>
        </p:txBody>
      </p:sp>
    </p:spTree>
    <p:extLst>
      <p:ext uri="{BB962C8B-B14F-4D97-AF65-F5344CB8AC3E}">
        <p14:creationId xmlns:p14="http://schemas.microsoft.com/office/powerpoint/2010/main" val="1733769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Available</a:t>
            </a:r>
            <a:r>
              <a:rPr lang="en-US" baseline="0" dirty="0"/>
              <a:t> Hosts:</a:t>
            </a:r>
          </a:p>
          <a:p>
            <a:r>
              <a:rPr lang="en-US" baseline="0" dirty="0" err="1"/>
              <a:t>Nanoserver</a:t>
            </a:r>
            <a:r>
              <a:rPr lang="en-US" baseline="0" dirty="0"/>
              <a:t>, Server Core, or Windows 10 Anniversary. Today we’re going to demo using Windows 10 and “</a:t>
            </a:r>
            <a:r>
              <a:rPr lang="en-US" baseline="0" dirty="0" err="1"/>
              <a:t>hyper-v</a:t>
            </a:r>
            <a:r>
              <a:rPr lang="en-US" baseline="0" dirty="0"/>
              <a:t> containers. If you want to try using Server 2016, you can deploy preview images in Microsoft Azure or using a local VM. </a:t>
            </a:r>
          </a:p>
          <a:p>
            <a:endParaRPr lang="en-US" baseline="0" dirty="0"/>
          </a:p>
          <a:p>
            <a:r>
              <a:rPr lang="en-US" baseline="0" dirty="0"/>
              <a:t>On Windows 10, start by adding two new features, </a:t>
            </a:r>
            <a:r>
              <a:rPr lang="en-US" baseline="0" dirty="0" err="1"/>
              <a:t>Hyper-v</a:t>
            </a:r>
            <a:r>
              <a:rPr lang="en-US" baseline="0" dirty="0"/>
              <a:t>, and containers. You can do this via add/change features, or via </a:t>
            </a:r>
            <a:r>
              <a:rPr lang="en-US" baseline="0" dirty="0" err="1"/>
              <a:t>powershell</a:t>
            </a:r>
            <a:r>
              <a:rPr lang="en-US" baseline="0" dirty="0"/>
              <a:t>.</a:t>
            </a:r>
          </a:p>
          <a:p>
            <a:endParaRPr lang="en-US" baseline="0" dirty="0"/>
          </a:p>
          <a:p>
            <a:r>
              <a:rPr lang="en-US" baseline="0" dirty="0"/>
              <a:t>With that done, we next have to install the </a:t>
            </a:r>
            <a:r>
              <a:rPr lang="en-US" baseline="0" dirty="0" err="1"/>
              <a:t>docker</a:t>
            </a:r>
            <a:r>
              <a:rPr lang="en-US" baseline="0" dirty="0"/>
              <a:t> client and </a:t>
            </a:r>
            <a:r>
              <a:rPr lang="en-US" baseline="0" dirty="0" err="1"/>
              <a:t>deamon</a:t>
            </a:r>
            <a:r>
              <a:rPr lang="en-US" baseline="0" dirty="0"/>
              <a:t> (service). I highly recommend (based on personal experience) that you closely follow the instructions for the host you plan to use as found at aka.ms/containers. This will save you some heartache and these instructions are continually updated with the latest changes. Something that’s VERY important while we’re still in preview and containers as well as the </a:t>
            </a:r>
            <a:r>
              <a:rPr lang="en-US" baseline="0" dirty="0" err="1"/>
              <a:t>docker</a:t>
            </a:r>
            <a:r>
              <a:rPr lang="en-US" baseline="0" dirty="0"/>
              <a:t> bits for windows are changing frequently. </a:t>
            </a:r>
          </a:p>
          <a:p>
            <a:endParaRPr lang="en-US" baseline="0" dirty="0"/>
          </a:p>
          <a:p>
            <a:r>
              <a:rPr lang="en-US" i="1" baseline="0" dirty="0"/>
              <a:t>Demo: show </a:t>
            </a:r>
            <a:r>
              <a:rPr lang="en-US" i="1" baseline="0" dirty="0" err="1"/>
              <a:t>docker</a:t>
            </a:r>
            <a:r>
              <a:rPr lang="en-US" i="1" baseline="0" dirty="0"/>
              <a:t> is installed via “</a:t>
            </a:r>
            <a:r>
              <a:rPr lang="en-US" i="1" baseline="0" dirty="0" err="1"/>
              <a:t>docker</a:t>
            </a:r>
            <a:r>
              <a:rPr lang="en-US" i="1" baseline="0" dirty="0"/>
              <a:t> version”</a:t>
            </a:r>
          </a:p>
        </p:txBody>
      </p:sp>
      <p:sp>
        <p:nvSpPr>
          <p:cNvPr id="4" name="Slide Number Placeholder 3"/>
          <p:cNvSpPr>
            <a:spLocks noGrp="1"/>
          </p:cNvSpPr>
          <p:nvPr>
            <p:ph type="sldNum" sz="quarter" idx="10"/>
          </p:nvPr>
        </p:nvSpPr>
        <p:spPr/>
        <p:txBody>
          <a:bodyPr/>
          <a:lstStyle/>
          <a:p>
            <a:fld id="{EF64FA26-052C-4EE5-A78C-762B03CD0F2A}" type="slidenum">
              <a:rPr lang="en-US" smtClean="0"/>
              <a:t>16</a:t>
            </a:fld>
            <a:endParaRPr lang="en-US"/>
          </a:p>
        </p:txBody>
      </p:sp>
    </p:spTree>
    <p:extLst>
      <p:ext uri="{BB962C8B-B14F-4D97-AF65-F5344CB8AC3E}">
        <p14:creationId xmlns:p14="http://schemas.microsoft.com/office/powerpoint/2010/main" val="152790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Assuming that all goes smoothly, we can start to work with </a:t>
            </a:r>
            <a:r>
              <a:rPr lang="en-US" baseline="0" dirty="0" err="1"/>
              <a:t>docker</a:t>
            </a:r>
            <a:r>
              <a:rPr lang="en-US" baseline="0" dirty="0"/>
              <a:t>. </a:t>
            </a:r>
          </a:p>
          <a:p>
            <a:endParaRPr lang="en-US" baseline="0" dirty="0"/>
          </a:p>
          <a:p>
            <a:r>
              <a:rPr lang="en-US" baseline="0" dirty="0"/>
              <a:t>The </a:t>
            </a:r>
            <a:r>
              <a:rPr lang="en-US" baseline="0" dirty="0" err="1"/>
              <a:t>docker</a:t>
            </a:r>
            <a:r>
              <a:rPr lang="en-US" baseline="0" dirty="0"/>
              <a:t> syntax is fairly straight forward. We start with “</a:t>
            </a:r>
            <a:r>
              <a:rPr lang="en-US" baseline="0" dirty="0" err="1"/>
              <a:t>docker</a:t>
            </a:r>
            <a:r>
              <a:rPr lang="en-US" baseline="0" dirty="0"/>
              <a:t>” (the executable we’re call, followed by a noun or verb for what we want to work with. We’ll start with getting a list of the images we have locally, and for that we’ll need a </a:t>
            </a:r>
            <a:r>
              <a:rPr lang="en-US" baseline="0" dirty="0" err="1"/>
              <a:t>powershell</a:t>
            </a:r>
            <a:r>
              <a:rPr lang="en-US" baseline="0" dirty="0"/>
              <a:t> of command prompt running with elevated permissions. Since I can’t type, I’ve prepared a </a:t>
            </a:r>
            <a:r>
              <a:rPr lang="en-US" baseline="0" dirty="0" err="1"/>
              <a:t>powershell</a:t>
            </a:r>
            <a:r>
              <a:rPr lang="en-US" baseline="0" dirty="0"/>
              <a:t> script that has many of the commands we’ll be using so I’ve already opened it in an elevated PowerShell ISE window. </a:t>
            </a:r>
          </a:p>
          <a:p>
            <a:endParaRPr lang="en-US" baseline="0" dirty="0"/>
          </a:p>
          <a:p>
            <a:r>
              <a:rPr lang="en-US" baseline="0" dirty="0"/>
              <a:t>List – talk about the key columns show.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17</a:t>
            </a:fld>
            <a:endParaRPr lang="en-US"/>
          </a:p>
        </p:txBody>
      </p:sp>
    </p:spTree>
    <p:extLst>
      <p:ext uri="{BB962C8B-B14F-4D97-AF65-F5344CB8AC3E}">
        <p14:creationId xmlns:p14="http://schemas.microsoft.com/office/powerpoint/2010/main" val="2268368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a:t>
            </a:r>
            <a:r>
              <a:rPr lang="en-US" dirty="0" err="1"/>
              <a:t>dotnet</a:t>
            </a:r>
            <a:r>
              <a:rPr lang="en-US" baseline="0" dirty="0"/>
              <a:t> sample: </a:t>
            </a:r>
            <a:r>
              <a:rPr lang="en-US" baseline="0" dirty="0" err="1"/>
              <a:t>docker</a:t>
            </a:r>
            <a:r>
              <a:rPr lang="en-US" baseline="0" dirty="0"/>
              <a:t> run </a:t>
            </a:r>
            <a:r>
              <a:rPr lang="en-US" baseline="0" dirty="0" err="1"/>
              <a:t>microsoft</a:t>
            </a:r>
            <a:r>
              <a:rPr lang="en-US" baseline="0" dirty="0"/>
              <a:t>/</a:t>
            </a:r>
            <a:r>
              <a:rPr lang="en-US" baseline="0" dirty="0" err="1"/>
              <a:t>sample-dotnet:latest</a:t>
            </a:r>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18</a:t>
            </a:fld>
            <a:endParaRPr lang="en-US"/>
          </a:p>
        </p:txBody>
      </p:sp>
    </p:spTree>
    <p:extLst>
      <p:ext uri="{BB962C8B-B14F-4D97-AF65-F5344CB8AC3E}">
        <p14:creationId xmlns:p14="http://schemas.microsoft.com/office/powerpoint/2010/main" val="1090658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a </a:t>
            </a:r>
            <a:r>
              <a:rPr lang="en-US" dirty="0" err="1"/>
              <a:t>Dockerfile</a:t>
            </a:r>
            <a:r>
              <a:rPr lang="en-US" baseline="0" dirty="0"/>
              <a:t> as this is really the preferred method if you can’t pull an existing image from a registry. </a:t>
            </a:r>
          </a:p>
          <a:p>
            <a:endParaRPr lang="en-US" baseline="0" dirty="0"/>
          </a:p>
          <a:p>
            <a:r>
              <a:rPr lang="en-US" b="1" baseline="0" dirty="0"/>
              <a:t>#click (method for automated creation)</a:t>
            </a:r>
          </a:p>
          <a:p>
            <a:r>
              <a:rPr lang="en-US" baseline="0" dirty="0"/>
              <a:t>read</a:t>
            </a:r>
          </a:p>
          <a:p>
            <a:endParaRPr lang="en-US" baseline="0" dirty="0"/>
          </a:p>
          <a:p>
            <a:r>
              <a:rPr lang="en-US" b="1" baseline="0" dirty="0"/>
              <a:t>#click (consumed when running </a:t>
            </a:r>
            <a:r>
              <a:rPr lang="en-US" b="1" baseline="0" dirty="0" err="1"/>
              <a:t>docker</a:t>
            </a:r>
            <a:r>
              <a:rPr lang="en-US" b="1" baseline="0" dirty="0"/>
              <a:t> build)</a:t>
            </a:r>
          </a:p>
          <a:p>
            <a:r>
              <a:rPr lang="en-US" baseline="0" dirty="0"/>
              <a:t>Its consumed when we say “</a:t>
            </a:r>
            <a:r>
              <a:rPr lang="en-US" baseline="0" dirty="0" err="1"/>
              <a:t>docker</a:t>
            </a:r>
            <a:r>
              <a:rPr lang="en-US" baseline="0" dirty="0"/>
              <a:t> build”. The build process reads this file</a:t>
            </a:r>
          </a:p>
          <a:p>
            <a:endParaRPr lang="en-US" baseline="0" dirty="0"/>
          </a:p>
          <a:p>
            <a:r>
              <a:rPr lang="en-US" b="1" baseline="0" dirty="0"/>
              <a:t>#click (automated builds via </a:t>
            </a:r>
            <a:r>
              <a:rPr lang="en-US" b="1" baseline="0" dirty="0" err="1"/>
              <a:t>docker</a:t>
            </a:r>
            <a:r>
              <a:rPr lang="en-US" b="1" baseline="0" dirty="0"/>
              <a:t> hub)</a:t>
            </a:r>
          </a:p>
          <a:p>
            <a:r>
              <a:rPr lang="en-US" baseline="0" dirty="0"/>
              <a:t>It can also be used as part of automation. You can upload your </a:t>
            </a:r>
            <a:r>
              <a:rPr lang="en-US" baseline="0" dirty="0" err="1"/>
              <a:t>dockerfile</a:t>
            </a:r>
            <a:r>
              <a:rPr lang="en-US" baseline="0" dirty="0"/>
              <a:t> to the </a:t>
            </a:r>
            <a:r>
              <a:rPr lang="en-US" baseline="0" dirty="0" err="1"/>
              <a:t>docker</a:t>
            </a:r>
            <a:r>
              <a:rPr lang="en-US" baseline="0" dirty="0"/>
              <a:t> hub, it will help perform automated, triggered builds. So if an image (layer) that you’re dependent on changes, your image will also be updated. This includes a web hook that you can use to start any CI testing or even a redeployment of your image. </a:t>
            </a:r>
          </a:p>
          <a:p>
            <a:endParaRPr lang="en-US" baseline="0" dirty="0"/>
          </a:p>
          <a:p>
            <a:r>
              <a:rPr lang="en-US" b="1" baseline="0" dirty="0"/>
              <a:t>#click (cache unchanged commands)</a:t>
            </a:r>
          </a:p>
          <a:p>
            <a:r>
              <a:rPr lang="en-US" baseline="0" dirty="0"/>
              <a:t>Anything that’s unchanged, just gets cached and reused. </a:t>
            </a:r>
          </a:p>
          <a:p>
            <a:endParaRPr lang="en-US" baseline="0" dirty="0"/>
          </a:p>
          <a:p>
            <a:r>
              <a:rPr lang="en-US" b="1" baseline="0" dirty="0"/>
              <a:t>#click (IIS Image)</a:t>
            </a:r>
          </a:p>
          <a:p>
            <a:r>
              <a:rPr lang="en-US" baseline="0" dirty="0"/>
              <a:t>If we take an example of a </a:t>
            </a:r>
            <a:r>
              <a:rPr lang="en-US" baseline="0" dirty="0" err="1"/>
              <a:t>dockerfile</a:t>
            </a:r>
            <a:r>
              <a:rPr lang="en-US" baseline="0" dirty="0"/>
              <a:t> to build an IIS image. </a:t>
            </a:r>
          </a:p>
          <a:p>
            <a:r>
              <a:rPr lang="en-US" baseline="0" dirty="0"/>
              <a:t>From – we start with where we’re starting from, in this case a base Nano Server image. Then we have two ‘adds’</a:t>
            </a:r>
          </a:p>
          <a:p>
            <a:r>
              <a:rPr lang="en-US" baseline="0" dirty="0"/>
              <a:t>Unattended – the first is an unintended install file and this is how you’d install IIS with </a:t>
            </a:r>
            <a:r>
              <a:rPr lang="en-US" baseline="0" dirty="0" err="1"/>
              <a:t>nano</a:t>
            </a:r>
            <a:r>
              <a:rPr lang="en-US" baseline="0" dirty="0"/>
              <a:t> server technical preview 4</a:t>
            </a:r>
          </a:p>
          <a:p>
            <a:r>
              <a:rPr lang="en-US" baseline="0" dirty="0"/>
              <a:t>Packages – then we add in this case, the “packages” folder where those optional roles/features are stored as we discussed earlier. </a:t>
            </a:r>
          </a:p>
          <a:p>
            <a:r>
              <a:rPr lang="en-US" baseline="0" dirty="0"/>
              <a:t>Run – then within the container we’re going to use DISM to apply the </a:t>
            </a:r>
            <a:r>
              <a:rPr lang="en-US" baseline="0" dirty="0" err="1"/>
              <a:t>unattend</a:t>
            </a:r>
            <a:r>
              <a:rPr lang="en-US" baseline="0" dirty="0"/>
              <a:t> file we added. </a:t>
            </a:r>
          </a:p>
          <a:p>
            <a:endParaRPr lang="en-US" baseline="0" dirty="0"/>
          </a:p>
          <a:p>
            <a:r>
              <a:rPr lang="en-US" baseline="0" dirty="0"/>
              <a:t>When its all done, we’ll have the layers we see on the right with the base image at the bottom, and our layers added on. </a:t>
            </a:r>
            <a:r>
              <a:rPr lang="en-US" baseline="0" dirty="0" err="1"/>
              <a:t>Mysite</a:t>
            </a:r>
            <a:r>
              <a:rPr lang="en-US" baseline="0" dirty="0"/>
              <a:t> depends on IIS, which depends on the Container image. Now if I wanted to share this with you, and you already have the container base image, all I’d need to ship him is the IIS image, and web image. If he had the IIS image, I’d just send him the web image. I only need to give him enough to provision what he needs to get started. </a:t>
            </a:r>
          </a:p>
          <a:p>
            <a:endParaRPr lang="en-US" baseline="0" dirty="0"/>
          </a:p>
          <a:p>
            <a:r>
              <a:rPr lang="en-US" baseline="0" dirty="0"/>
              <a:t>This makes this approach very handy for sharing work. </a:t>
            </a:r>
          </a:p>
          <a:p>
            <a:endParaRPr lang="en-US" baseline="0" dirty="0"/>
          </a:p>
          <a:p>
            <a:r>
              <a:rPr lang="en-US" baseline="0" dirty="0"/>
              <a:t>And there’s the 4 basic steps to build your own IIS container image. </a:t>
            </a:r>
          </a:p>
          <a:p>
            <a:endParaRPr lang="en-US" baseline="0" dirty="0"/>
          </a:p>
          <a:p>
            <a:r>
              <a:rPr lang="en-US" baseline="0" dirty="0"/>
              <a:t>So lets talk about what “unchanged values are cached”. Lets say I made an mistake and I need to change the folder where my attend file was. Docker’s build process will look at it and say “I’ll keep the first three layers, and only throw away the last one”. So it’s the only one that gets re-run. It doesn’t have to re-add the </a:t>
            </a:r>
            <a:r>
              <a:rPr lang="en-US" baseline="0" dirty="0" err="1"/>
              <a:t>unattend</a:t>
            </a:r>
            <a:r>
              <a:rPr lang="en-US" baseline="0" dirty="0"/>
              <a:t> file, or the packages. It just updates the run layer. </a:t>
            </a:r>
          </a:p>
          <a:p>
            <a:endParaRPr lang="en-US" baseline="0" dirty="0"/>
          </a:p>
          <a:p>
            <a:r>
              <a:rPr lang="en-US" b="1" baseline="0" dirty="0"/>
              <a:t>#click (</a:t>
            </a:r>
            <a:r>
              <a:rPr lang="en-US" b="1" baseline="0" dirty="0" err="1"/>
              <a:t>WebApp</a:t>
            </a:r>
            <a:r>
              <a:rPr lang="en-US" b="1" baseline="0" dirty="0"/>
              <a:t> image)</a:t>
            </a:r>
          </a:p>
          <a:p>
            <a:r>
              <a:rPr lang="en-US" dirty="0"/>
              <a:t>Now IIS is pretty useless without a web site, so lets create a new image that add this</a:t>
            </a:r>
          </a:p>
          <a:p>
            <a:r>
              <a:rPr lang="en-US" dirty="0"/>
              <a:t>From</a:t>
            </a:r>
            <a:r>
              <a:rPr lang="en-US" baseline="0" dirty="0"/>
              <a:t> – we’ll use the image we created previously </a:t>
            </a:r>
          </a:p>
          <a:p>
            <a:r>
              <a:rPr lang="en-US" baseline="0" dirty="0"/>
              <a:t>Add – and I’m going to add mysite.htm to the image in the /</a:t>
            </a:r>
            <a:r>
              <a:rPr lang="en-US" baseline="0" dirty="0" err="1"/>
              <a:t>inetpub</a:t>
            </a:r>
            <a:r>
              <a:rPr lang="en-US" baseline="0" dirty="0"/>
              <a:t> folder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19</a:t>
            </a:fld>
            <a:endParaRPr lang="en-US"/>
          </a:p>
        </p:txBody>
      </p:sp>
    </p:spTree>
    <p:extLst>
      <p:ext uri="{BB962C8B-B14F-4D97-AF65-F5344CB8AC3E}">
        <p14:creationId xmlns:p14="http://schemas.microsoft.com/office/powerpoint/2010/main" val="857370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a </a:t>
            </a:r>
            <a:r>
              <a:rPr lang="en-US" dirty="0" err="1"/>
              <a:t>Dockerfile</a:t>
            </a:r>
            <a:r>
              <a:rPr lang="en-US" baseline="0" dirty="0"/>
              <a:t> as this is really the preferred method if you can’t pull an existing image from a registry. </a:t>
            </a:r>
          </a:p>
          <a:p>
            <a:endParaRPr lang="en-US" baseline="0" dirty="0"/>
          </a:p>
          <a:p>
            <a:r>
              <a:rPr lang="en-US" b="1" baseline="0" dirty="0"/>
              <a:t>#click (method for automated creation)</a:t>
            </a:r>
          </a:p>
          <a:p>
            <a:r>
              <a:rPr lang="en-US" baseline="0" dirty="0"/>
              <a:t>read</a:t>
            </a:r>
          </a:p>
          <a:p>
            <a:endParaRPr lang="en-US" baseline="0" dirty="0"/>
          </a:p>
          <a:p>
            <a:r>
              <a:rPr lang="en-US" b="1" baseline="0" dirty="0"/>
              <a:t>#click (consumed when running </a:t>
            </a:r>
            <a:r>
              <a:rPr lang="en-US" b="1" baseline="0" dirty="0" err="1"/>
              <a:t>docker</a:t>
            </a:r>
            <a:r>
              <a:rPr lang="en-US" b="1" baseline="0" dirty="0"/>
              <a:t> build)</a:t>
            </a:r>
          </a:p>
          <a:p>
            <a:r>
              <a:rPr lang="en-US" baseline="0" dirty="0"/>
              <a:t>Its consumed when we say “</a:t>
            </a:r>
            <a:r>
              <a:rPr lang="en-US" baseline="0" dirty="0" err="1"/>
              <a:t>docker</a:t>
            </a:r>
            <a:r>
              <a:rPr lang="en-US" baseline="0" dirty="0"/>
              <a:t> build”. The build process reads this file</a:t>
            </a:r>
          </a:p>
          <a:p>
            <a:endParaRPr lang="en-US" baseline="0" dirty="0"/>
          </a:p>
          <a:p>
            <a:r>
              <a:rPr lang="en-US" b="1" baseline="0" dirty="0"/>
              <a:t>#click (automated builds via </a:t>
            </a:r>
            <a:r>
              <a:rPr lang="en-US" b="1" baseline="0" dirty="0" err="1"/>
              <a:t>docker</a:t>
            </a:r>
            <a:r>
              <a:rPr lang="en-US" b="1" baseline="0" dirty="0"/>
              <a:t> hub)</a:t>
            </a:r>
          </a:p>
          <a:p>
            <a:r>
              <a:rPr lang="en-US" baseline="0" dirty="0"/>
              <a:t>It can also be used as part of automation. You can upload your </a:t>
            </a:r>
            <a:r>
              <a:rPr lang="en-US" baseline="0" dirty="0" err="1"/>
              <a:t>dockerfile</a:t>
            </a:r>
            <a:r>
              <a:rPr lang="en-US" baseline="0" dirty="0"/>
              <a:t> to the </a:t>
            </a:r>
            <a:r>
              <a:rPr lang="en-US" baseline="0" dirty="0" err="1"/>
              <a:t>docker</a:t>
            </a:r>
            <a:r>
              <a:rPr lang="en-US" baseline="0" dirty="0"/>
              <a:t> hub, it will help perform automated, triggered builds. So if an image (layer) that you’re dependent on changes, your image will also be updated. This includes a web hook that you can use to start any CI testing or even a redeployment of your image. </a:t>
            </a:r>
          </a:p>
          <a:p>
            <a:endParaRPr lang="en-US" baseline="0" dirty="0"/>
          </a:p>
          <a:p>
            <a:r>
              <a:rPr lang="en-US" b="1" baseline="0" dirty="0"/>
              <a:t>#click (cache unchanged commands)</a:t>
            </a:r>
          </a:p>
          <a:p>
            <a:r>
              <a:rPr lang="en-US" baseline="0" dirty="0"/>
              <a:t>Anything that’s unchanged, just gets cached and reused. </a:t>
            </a:r>
          </a:p>
          <a:p>
            <a:endParaRPr lang="en-US" baseline="0" dirty="0"/>
          </a:p>
          <a:p>
            <a:r>
              <a:rPr lang="en-US" b="1" baseline="0" dirty="0"/>
              <a:t>#click (IIS Image)</a:t>
            </a:r>
          </a:p>
          <a:p>
            <a:r>
              <a:rPr lang="en-US" baseline="0" dirty="0"/>
              <a:t>If we take an example of a </a:t>
            </a:r>
            <a:r>
              <a:rPr lang="en-US" baseline="0" dirty="0" err="1"/>
              <a:t>dockerfile</a:t>
            </a:r>
            <a:r>
              <a:rPr lang="en-US" baseline="0" dirty="0"/>
              <a:t> to build an IIS image. </a:t>
            </a:r>
          </a:p>
          <a:p>
            <a:r>
              <a:rPr lang="en-US" baseline="0" dirty="0"/>
              <a:t>From – we start with where we’re starting from, in this case a base Nano Server image. Then we have two ‘adds’</a:t>
            </a:r>
          </a:p>
          <a:p>
            <a:r>
              <a:rPr lang="en-US" baseline="0" dirty="0"/>
              <a:t>Unattended – the first is an unintended install file and this is how you’d install IIS with </a:t>
            </a:r>
            <a:r>
              <a:rPr lang="en-US" baseline="0" dirty="0" err="1"/>
              <a:t>nano</a:t>
            </a:r>
            <a:r>
              <a:rPr lang="en-US" baseline="0" dirty="0"/>
              <a:t> server technical preview 4</a:t>
            </a:r>
          </a:p>
          <a:p>
            <a:r>
              <a:rPr lang="en-US" baseline="0" dirty="0"/>
              <a:t>Packages – then we add in this case, the “packages” folder where those optional roles/features are stored as we discussed earlier. </a:t>
            </a:r>
          </a:p>
          <a:p>
            <a:r>
              <a:rPr lang="en-US" baseline="0" dirty="0"/>
              <a:t>Run – then within the container we’re going to use DISM to apply the </a:t>
            </a:r>
            <a:r>
              <a:rPr lang="en-US" baseline="0" dirty="0" err="1"/>
              <a:t>unattend</a:t>
            </a:r>
            <a:r>
              <a:rPr lang="en-US" baseline="0" dirty="0"/>
              <a:t> file we added. </a:t>
            </a:r>
          </a:p>
          <a:p>
            <a:endParaRPr lang="en-US" baseline="0" dirty="0"/>
          </a:p>
          <a:p>
            <a:r>
              <a:rPr lang="en-US" baseline="0" dirty="0"/>
              <a:t>When its all done, we’ll have the layers we see on the right with the base image at the bottom, and our layers added on. </a:t>
            </a:r>
            <a:r>
              <a:rPr lang="en-US" baseline="0" dirty="0" err="1"/>
              <a:t>Mysite</a:t>
            </a:r>
            <a:r>
              <a:rPr lang="en-US" baseline="0" dirty="0"/>
              <a:t> depends on IIS, which depends on the Container image. Now if I wanted to share this with you, and you already have the container base image, all I’d need to ship him is the IIS image, and web image. If he had the IIS image, I’d just send him the web image. I only need to give him enough to provision what he needs to get started. </a:t>
            </a:r>
          </a:p>
          <a:p>
            <a:endParaRPr lang="en-US" baseline="0" dirty="0"/>
          </a:p>
          <a:p>
            <a:r>
              <a:rPr lang="en-US" baseline="0" dirty="0"/>
              <a:t>This makes this approach very handy for sharing work. </a:t>
            </a:r>
          </a:p>
          <a:p>
            <a:endParaRPr lang="en-US" baseline="0" dirty="0"/>
          </a:p>
          <a:p>
            <a:r>
              <a:rPr lang="en-US" baseline="0" dirty="0"/>
              <a:t>And there’s the 4 basic steps to build your own IIS container image. </a:t>
            </a:r>
          </a:p>
          <a:p>
            <a:endParaRPr lang="en-US" baseline="0" dirty="0"/>
          </a:p>
          <a:p>
            <a:r>
              <a:rPr lang="en-US" baseline="0" dirty="0"/>
              <a:t>So lets talk about what “unchanged values are cached”. Lets say I made an mistake and I need to change the folder where my attend file was. Docker’s build process will look at it and say “I’ll keep the first three layers, and only throw away the last one”. So it’s the only one that gets re-run. It doesn’t have to re-add the </a:t>
            </a:r>
            <a:r>
              <a:rPr lang="en-US" baseline="0" dirty="0" err="1"/>
              <a:t>unattend</a:t>
            </a:r>
            <a:r>
              <a:rPr lang="en-US" baseline="0" dirty="0"/>
              <a:t> file, or the packages. It just updates the run layer. </a:t>
            </a:r>
          </a:p>
          <a:p>
            <a:endParaRPr lang="en-US" baseline="0" dirty="0"/>
          </a:p>
          <a:p>
            <a:r>
              <a:rPr lang="en-US" b="1" baseline="0" dirty="0"/>
              <a:t>#click (</a:t>
            </a:r>
            <a:r>
              <a:rPr lang="en-US" b="1" baseline="0" dirty="0" err="1"/>
              <a:t>WebApp</a:t>
            </a:r>
            <a:r>
              <a:rPr lang="en-US" b="1" baseline="0" dirty="0"/>
              <a:t> image)</a:t>
            </a:r>
          </a:p>
          <a:p>
            <a:r>
              <a:rPr lang="en-US" dirty="0"/>
              <a:t>Now IIS is pretty useless without a web site, so lets create a new image that add this</a:t>
            </a:r>
          </a:p>
          <a:p>
            <a:r>
              <a:rPr lang="en-US" dirty="0"/>
              <a:t>From</a:t>
            </a:r>
            <a:r>
              <a:rPr lang="en-US" baseline="0" dirty="0"/>
              <a:t> – we’ll use the image we created previously </a:t>
            </a:r>
          </a:p>
          <a:p>
            <a:r>
              <a:rPr lang="en-US" baseline="0" dirty="0"/>
              <a:t>Add – and I’m going to add mysite.htm to the image in the /</a:t>
            </a:r>
            <a:r>
              <a:rPr lang="en-US" baseline="0" dirty="0" err="1"/>
              <a:t>inetpub</a:t>
            </a:r>
            <a:r>
              <a:rPr lang="en-US" baseline="0" dirty="0"/>
              <a:t> folder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20</a:t>
            </a:fld>
            <a:endParaRPr lang="en-US"/>
          </a:p>
        </p:txBody>
      </p:sp>
    </p:spTree>
    <p:extLst>
      <p:ext uri="{BB962C8B-B14F-4D97-AF65-F5344CB8AC3E}">
        <p14:creationId xmlns:p14="http://schemas.microsoft.com/office/powerpoint/2010/main" val="1940994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900" dirty="0" err="1"/>
              <a:t>docker</a:t>
            </a:r>
            <a:r>
              <a:rPr lang="en-US" sz="900" dirty="0"/>
              <a:t> build clouddevelop2016 -t '</a:t>
            </a:r>
            <a:r>
              <a:rPr lang="en-US" sz="900" dirty="0" err="1"/>
              <a:t>myimage:latest</a:t>
            </a:r>
            <a:r>
              <a:rPr lang="en-US" sz="900" dirty="0"/>
              <a:t>‘ .</a:t>
            </a:r>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10/19/2016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07050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Image from: http://www.allaboutsafes.co.uk/fire-safes-c3/chubbsafes-office-385-e-fire-protection-office-safe-p301</a:t>
            </a:r>
          </a:p>
          <a:p>
            <a:endParaRPr lang="en-US" dirty="0"/>
          </a:p>
          <a:p>
            <a:r>
              <a:rPr lang="en-US" dirty="0"/>
              <a:t>What we’ve done here (hopefully)</a:t>
            </a:r>
            <a:r>
              <a:rPr lang="en-US" baseline="0" dirty="0"/>
              <a:t> is create a local image on our workstation. The next step is to share this with others. And this requires a repository. </a:t>
            </a:r>
          </a:p>
          <a:p>
            <a:endParaRPr lang="en-US" baseline="0" dirty="0"/>
          </a:p>
          <a:p>
            <a:r>
              <a:rPr lang="en-US" baseline="0" dirty="0"/>
              <a:t>The Docker hub at oddly enough “hub.docker.com”, can be thought of as the highest authority in image repositories. Its also the default location from which any “pull” command will pull its image.  At the </a:t>
            </a:r>
            <a:r>
              <a:rPr lang="en-US" baseline="0" dirty="0" err="1"/>
              <a:t>docker</a:t>
            </a:r>
            <a:r>
              <a:rPr lang="en-US" baseline="0" dirty="0"/>
              <a:t> hub you can host either public or private repositories. Its really the “</a:t>
            </a:r>
            <a:r>
              <a:rPr lang="en-US" baseline="0" dirty="0" err="1"/>
              <a:t>github</a:t>
            </a:r>
            <a:r>
              <a:rPr lang="en-US" baseline="0" dirty="0"/>
              <a:t>” of </a:t>
            </a:r>
            <a:r>
              <a:rPr lang="en-US" baseline="0" dirty="0" err="1"/>
              <a:t>docker</a:t>
            </a:r>
            <a:r>
              <a:rPr lang="en-US" baseline="0" dirty="0"/>
              <a:t> images. </a:t>
            </a:r>
          </a:p>
          <a:p>
            <a:endParaRPr lang="en-US" baseline="0" dirty="0"/>
          </a:p>
          <a:p>
            <a:r>
              <a:rPr lang="en-US" baseline="0" dirty="0"/>
              <a:t>You also have the option of hosting your own repository, say within your organizations network. This is a valid option but at least for today requires you to use Linux to host it. </a:t>
            </a:r>
          </a:p>
          <a:p>
            <a:endParaRPr lang="en-US" baseline="0" dirty="0"/>
          </a:p>
          <a:p>
            <a:r>
              <a:rPr lang="en-US" baseline="0" dirty="0"/>
              <a:t>One work of caution however, avoid creating your own custom base images using the same image names as publically available images. This will only cause problems and should be avoided at any cost. Doing so helps ensure that your images (</a:t>
            </a:r>
            <a:r>
              <a:rPr lang="en-US" baseline="0" dirty="0" err="1"/>
              <a:t>dockerfiles</a:t>
            </a:r>
            <a:r>
              <a:rPr lang="en-US" baseline="0" dirty="0"/>
              <a:t>) are not portable and prone to breaking if someone doesn’t have access to your specific image variation. </a:t>
            </a:r>
          </a:p>
        </p:txBody>
      </p:sp>
      <p:sp>
        <p:nvSpPr>
          <p:cNvPr id="4" name="Slide Number Placeholder 3"/>
          <p:cNvSpPr>
            <a:spLocks noGrp="1"/>
          </p:cNvSpPr>
          <p:nvPr>
            <p:ph type="sldNum" sz="quarter" idx="10"/>
          </p:nvPr>
        </p:nvSpPr>
        <p:spPr/>
        <p:txBody>
          <a:bodyPr/>
          <a:lstStyle/>
          <a:p>
            <a:fld id="{EF64FA26-052C-4EE5-A78C-762B03CD0F2A}" type="slidenum">
              <a:rPr lang="en-US" smtClean="0"/>
              <a:t>22</a:t>
            </a:fld>
            <a:endParaRPr lang="en-US"/>
          </a:p>
        </p:txBody>
      </p:sp>
    </p:spTree>
    <p:extLst>
      <p:ext uri="{BB962C8B-B14F-4D97-AF65-F5344CB8AC3E}">
        <p14:creationId xmlns:p14="http://schemas.microsoft.com/office/powerpoint/2010/main" val="2658907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Obligatory quote from someone famous. This seemed as good as anything</a:t>
            </a:r>
            <a:r>
              <a:rPr lang="en-US" baseline="0" dirty="0"/>
              <a:t> else. </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10/19/2016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108586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we’ve looked at here is a couple containers running on one machine. Where containers really start to shine is</a:t>
            </a:r>
            <a:r>
              <a:rPr lang="en-US" baseline="0" dirty="0"/>
              <a:t> when you have multiple hosts, working together to run your containers. To accomplish this, to operate at scale, you need some type of orchestrator. This is where solutions like what you see here come into play. </a:t>
            </a:r>
          </a:p>
          <a:p>
            <a:endParaRPr lang="en-US" baseline="0" dirty="0"/>
          </a:p>
          <a:p>
            <a:r>
              <a:rPr lang="en-US" baseline="0" dirty="0"/>
              <a:t>DC/OS, the “data center operating system” was recently released as open source by </a:t>
            </a:r>
            <a:r>
              <a:rPr lang="en-US" baseline="0" dirty="0" err="1"/>
              <a:t>Mesophere</a:t>
            </a:r>
            <a:r>
              <a:rPr lang="en-US" baseline="0" dirty="0"/>
              <a:t>.</a:t>
            </a:r>
          </a:p>
          <a:p>
            <a:endParaRPr lang="en-US" baseline="0" dirty="0"/>
          </a:p>
          <a:p>
            <a:r>
              <a:rPr lang="en-US" baseline="0" dirty="0"/>
              <a:t>Docker’s “swarm” is now part of the </a:t>
            </a:r>
            <a:r>
              <a:rPr lang="en-US" baseline="0" dirty="0" err="1"/>
              <a:t>docker</a:t>
            </a:r>
            <a:r>
              <a:rPr lang="en-US" baseline="0" dirty="0"/>
              <a:t> client/</a:t>
            </a:r>
            <a:r>
              <a:rPr lang="en-US" baseline="0" dirty="0" err="1"/>
              <a:t>deamon</a:t>
            </a:r>
            <a:r>
              <a:rPr lang="en-US" baseline="0" dirty="0"/>
              <a:t> process and no longer a separate solution. </a:t>
            </a:r>
          </a:p>
          <a:p>
            <a:endParaRPr lang="en-US" baseline="0" dirty="0"/>
          </a:p>
          <a:p>
            <a:r>
              <a:rPr lang="en-US" baseline="0" dirty="0"/>
              <a:t>And Kubernetes is a rising star in this space. </a:t>
            </a:r>
          </a:p>
          <a:p>
            <a:endParaRPr lang="en-US" baseline="0" dirty="0"/>
          </a:p>
          <a:p>
            <a:r>
              <a:rPr lang="en-US" baseline="0" dirty="0"/>
              <a:t>Each of these could easily be a session onto themselves. So I’ll simply say that when you are ready to move beyond a single container you’re likely going to look at these and other solutions very closely so that you can find one that best meets your needs. </a:t>
            </a:r>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23</a:t>
            </a:fld>
            <a:endParaRPr lang="en-US"/>
          </a:p>
        </p:txBody>
      </p:sp>
    </p:spTree>
    <p:extLst>
      <p:ext uri="{BB962C8B-B14F-4D97-AF65-F5344CB8AC3E}">
        <p14:creationId xmlns:p14="http://schemas.microsoft.com/office/powerpoint/2010/main" val="2743500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fld id="{EF64FA26-052C-4EE5-A78C-762B03CD0F2A}" type="slidenum">
              <a:rPr lang="en-US" smtClean="0"/>
              <a:t>24</a:t>
            </a:fld>
            <a:endParaRPr lang="en-US"/>
          </a:p>
        </p:txBody>
      </p:sp>
    </p:spTree>
    <p:extLst>
      <p:ext uri="{BB962C8B-B14F-4D97-AF65-F5344CB8AC3E}">
        <p14:creationId xmlns:p14="http://schemas.microsoft.com/office/powerpoint/2010/main" val="1759651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many learning</a:t>
            </a:r>
            <a:r>
              <a:rPr lang="en-US" baseline="0" dirty="0"/>
              <a:t> materials to list here. I’ve put some of my favorites on my blog along with a link to this presentation. Enjoy and check back for updates as things continue to mature. </a:t>
            </a:r>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25</a:t>
            </a:fld>
            <a:endParaRPr lang="en-US"/>
          </a:p>
        </p:txBody>
      </p:sp>
    </p:spTree>
    <p:extLst>
      <p:ext uri="{BB962C8B-B14F-4D97-AF65-F5344CB8AC3E}">
        <p14:creationId xmlns:p14="http://schemas.microsoft.com/office/powerpoint/2010/main" val="36735574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Courtesy of Brent.</a:t>
            </a:r>
            <a:r>
              <a:rPr lang="en-US" baseline="0" dirty="0"/>
              <a:t> </a:t>
            </a:r>
          </a:p>
          <a:p>
            <a:r>
              <a:rPr lang="en-US" baseline="0" dirty="0"/>
              <a:t>Purple dye all over his face is courtesy of his daughter</a:t>
            </a:r>
          </a:p>
          <a:p>
            <a:endParaRPr lang="en-US" baseline="0" dirty="0"/>
          </a:p>
          <a:p>
            <a:endParaRPr lang="en-US" baseline="0"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10/19/2016 9:38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613529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10/19/2016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083603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focus on Windows Server 2016</a:t>
            </a:r>
          </a:p>
          <a:p>
            <a:pPr lvl="1"/>
            <a:r>
              <a:rPr lang="en-US" dirty="0"/>
              <a:t>Over the last few years, Docker has popularized Linux containers, but Windows developers have been left out in the cold This changes with </a:t>
            </a:r>
            <a:r>
              <a:rPr lang="en-US" b="1" dirty="0"/>
              <a:t>Windows Server 2016</a:t>
            </a:r>
            <a:r>
              <a:rPr lang="en-US" dirty="0"/>
              <a:t>. At this session we'll cover the basics of the new Windows Server container model and how to develop applications/services that can take advantage of this exciting new advancement, for cloud, for on-</a:t>
            </a:r>
            <a:r>
              <a:rPr lang="en-US" dirty="0" err="1"/>
              <a:t>prem</a:t>
            </a:r>
            <a:r>
              <a:rPr lang="en-US" dirty="0"/>
              <a:t>, and for the future.</a:t>
            </a:r>
          </a:p>
          <a:p>
            <a:pPr lvl="1"/>
            <a:endParaRPr lang="en-US" dirty="0"/>
          </a:p>
          <a:p>
            <a:r>
              <a:rPr lang="en-US" dirty="0"/>
              <a:t>We’re not going to make you an expert</a:t>
            </a:r>
          </a:p>
          <a:p>
            <a:pPr lvl="1"/>
            <a:r>
              <a:rPr lang="en-US" dirty="0"/>
              <a:t>It’s a big topic and more than can be covered in an hour. And its also still evolving (Windows containers are still in preview). So my hope is that when you leave</a:t>
            </a:r>
            <a:r>
              <a:rPr lang="en-US" baseline="0" dirty="0"/>
              <a:t> this session, you may still be afraid of preview software, but hopefully are terrified of containers anymore.</a:t>
            </a:r>
            <a:endParaRPr lang="en-US" dirty="0"/>
          </a:p>
          <a:p>
            <a:endParaRPr lang="en-US" sz="2000" dirty="0"/>
          </a:p>
          <a:p>
            <a:r>
              <a:rPr lang="en-US" dirty="0"/>
              <a:t>If you already know containers on Linux…</a:t>
            </a:r>
          </a:p>
          <a:p>
            <a:pPr lvl="1"/>
            <a:r>
              <a:rPr lang="en-US" dirty="0"/>
              <a:t>If you’re familiar with containers on Linux, you can check email for the next 10-15 minutes, pay attention for 5-10 minutes (when I talk about Windows Server 2016), then go find another session if you like. </a:t>
            </a:r>
            <a:r>
              <a:rPr lang="en-US" dirty="0">
                <a:sym typeface="Wingdings" panose="05000000000000000000" pitchFamily="2" charset="2"/>
              </a:rPr>
              <a:t></a:t>
            </a:r>
          </a:p>
          <a:p>
            <a:pPr marL="0" lvl="0" indent="-107956">
              <a:buNone/>
            </a:pPr>
            <a:br>
              <a:rPr lang="en-US" dirty="0">
                <a:sym typeface="Wingdings" panose="05000000000000000000" pitchFamily="2" charset="2"/>
              </a:rPr>
            </a:br>
            <a:r>
              <a:rPr lang="en-US" dirty="0">
                <a:sym typeface="Wingdings" panose="05000000000000000000" pitchFamily="2" charset="2"/>
              </a:rPr>
              <a:t>image</a:t>
            </a:r>
            <a:r>
              <a:rPr lang="en-US" baseline="0" dirty="0">
                <a:sym typeface="Wingdings" panose="05000000000000000000" pitchFamily="2" charset="2"/>
              </a:rPr>
              <a:t> from: https://thetechbench.wordpress.com/category/client-expectations/</a:t>
            </a:r>
            <a:endParaRPr lang="en-US" dirty="0">
              <a:sym typeface="Wingdings" panose="05000000000000000000" pitchFamily="2" charset="2"/>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10/19/2016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83740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Started in Linux in 2003/2004. </a:t>
            </a:r>
          </a:p>
          <a:p>
            <a:r>
              <a:rPr lang="en-US" sz="900" b="1" dirty="0">
                <a:solidFill>
                  <a:schemeClr val="tx1"/>
                </a:solidFill>
              </a:rPr>
              <a:t>Linux Containers </a:t>
            </a:r>
            <a:r>
              <a:rPr lang="en-US" sz="900" dirty="0">
                <a:solidFill>
                  <a:schemeClr val="tx1"/>
                </a:solidFill>
              </a:rPr>
              <a:t>(LXC) are an operating-system-level virtualization method for running multiple isolated Linux systems (containers) on a single control host (LXC host). It does not provide a virtual machine, but rather provides a virtual environment that has its own CPU, memory, block I/O, network, etc. space and the resource control mechanism.</a:t>
            </a:r>
            <a:endParaRPr lang="en-US" sz="900" b="1" dirty="0">
              <a:solidFill>
                <a:schemeClr val="tx1"/>
              </a:solidFill>
            </a:endParaRPr>
          </a:p>
          <a:p>
            <a:endParaRPr lang="en-US" sz="900" dirty="0"/>
          </a:p>
          <a:p>
            <a:r>
              <a:rPr lang="en-US" dirty="0"/>
              <a:t>Became popular around 2013</a:t>
            </a:r>
          </a:p>
          <a:p>
            <a:r>
              <a:rPr lang="en-US" sz="900" b="1" dirty="0">
                <a:solidFill>
                  <a:schemeClr val="tx1"/>
                </a:solidFill>
              </a:rPr>
              <a:t>Docker provides an additional layer of abstraction and automation </a:t>
            </a:r>
            <a:r>
              <a:rPr lang="en-US" sz="900" dirty="0">
                <a:solidFill>
                  <a:schemeClr val="tx1"/>
                </a:solidFill>
              </a:rPr>
              <a:t>of operating-system-level virtualization on Linux. Docker uses the resource isolation features of the Linux kernel such as </a:t>
            </a:r>
            <a:r>
              <a:rPr lang="en-US" sz="900" dirty="0" err="1">
                <a:solidFill>
                  <a:schemeClr val="tx1"/>
                </a:solidFill>
              </a:rPr>
              <a:t>cgroups</a:t>
            </a:r>
            <a:r>
              <a:rPr lang="en-US" sz="900" dirty="0">
                <a:solidFill>
                  <a:schemeClr val="tx1"/>
                </a:solidFill>
              </a:rPr>
              <a:t> and kernel namespaces, and a union-capable file system such as </a:t>
            </a:r>
            <a:r>
              <a:rPr lang="en-US" sz="900" dirty="0" err="1">
                <a:solidFill>
                  <a:schemeClr val="tx1"/>
                </a:solidFill>
              </a:rPr>
              <a:t>aufs</a:t>
            </a:r>
            <a:r>
              <a:rPr lang="en-US" sz="900" dirty="0">
                <a:solidFill>
                  <a:schemeClr val="tx1"/>
                </a:solidFill>
              </a:rPr>
              <a:t> and others to allow independent "containers" to run within a single Linux instance, avoiding the overhead of starting and maintaining virtual machines.</a:t>
            </a:r>
          </a:p>
          <a:p>
            <a:endParaRPr lang="en-US" sz="900" dirty="0">
              <a:solidFill>
                <a:schemeClr val="tx1"/>
              </a:solidFill>
            </a:endParaRPr>
          </a:p>
          <a:p>
            <a:r>
              <a:rPr lang="en-US" sz="900" i="1" dirty="0">
                <a:solidFill>
                  <a:schemeClr val="tx1"/>
                </a:solidFill>
              </a:rPr>
              <a:t>Image Source: http://www.freefoto.com/preview/13-73-32/Southampton-Container-Terminal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10/19/2016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097963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Engine</a:t>
            </a:r>
          </a:p>
          <a:p>
            <a:r>
              <a:rPr lang="en-US" b="0" dirty="0"/>
              <a:t>The</a:t>
            </a:r>
            <a:r>
              <a:rPr lang="en-US" b="0" baseline="0" dirty="0"/>
              <a:t> first key thing </a:t>
            </a:r>
            <a:r>
              <a:rPr lang="en-US" b="0" baseline="0" dirty="0" err="1"/>
              <a:t>docker</a:t>
            </a:r>
            <a:r>
              <a:rPr lang="en-US" b="0" baseline="0" dirty="0"/>
              <a:t> did was create a simplified interface. While containers were already there, they were difficult to use. I’ve been told (I had turned my focus away from Linux several years earlier) that before </a:t>
            </a:r>
            <a:r>
              <a:rPr lang="en-US" b="0" baseline="0" dirty="0" err="1"/>
              <a:t>docker</a:t>
            </a:r>
            <a:r>
              <a:rPr lang="en-US" b="0" baseline="0" dirty="0"/>
              <a:t> you nearly needed an PHD to work affectively with containers.</a:t>
            </a:r>
            <a:endParaRPr lang="en-US" b="0" dirty="0"/>
          </a:p>
          <a:p>
            <a:endParaRPr lang="en-US" b="1" dirty="0"/>
          </a:p>
          <a:p>
            <a:r>
              <a:rPr lang="en-US" b="1" dirty="0"/>
              <a:t>Images</a:t>
            </a:r>
          </a:p>
          <a:p>
            <a:r>
              <a:rPr lang="en-US" sz="900" dirty="0">
                <a:solidFill>
                  <a:schemeClr val="tx1"/>
                </a:solidFill>
              </a:rPr>
              <a:t>Docker introduced the notion of a “</a:t>
            </a:r>
            <a:r>
              <a:rPr lang="en-US" sz="900" dirty="0" err="1">
                <a:solidFill>
                  <a:schemeClr val="tx1"/>
                </a:solidFill>
              </a:rPr>
              <a:t>composable</a:t>
            </a:r>
            <a:r>
              <a:rPr lang="en-US" sz="900" dirty="0">
                <a:solidFill>
                  <a:schemeClr val="tx1"/>
                </a:solidFill>
              </a:rPr>
              <a:t>”, layered image. This allowed you to reuse other images to compose an image specific to your needs. Its follows a “</a:t>
            </a:r>
            <a:r>
              <a:rPr lang="en-US" sz="900" b="1" dirty="0">
                <a:solidFill>
                  <a:schemeClr val="tx1"/>
                </a:solidFill>
              </a:rPr>
              <a:t>configuration as code</a:t>
            </a:r>
            <a:r>
              <a:rPr lang="en-US" sz="900" dirty="0">
                <a:solidFill>
                  <a:schemeClr val="tx1"/>
                </a:solidFill>
              </a:rPr>
              <a:t>” approach using a simple syntax. </a:t>
            </a:r>
          </a:p>
          <a:p>
            <a:pPr marL="0" marR="0" indent="0" algn="l" defTabSz="932742" rtl="0" eaLnBrk="1" fontAlgn="auto" latinLnBrk="0" hangingPunct="1">
              <a:lnSpc>
                <a:spcPct val="90000"/>
              </a:lnSpc>
              <a:spcBef>
                <a:spcPts val="0"/>
              </a:spcBef>
              <a:spcAft>
                <a:spcPts val="340"/>
              </a:spcAft>
              <a:buClrTx/>
              <a:buSzTx/>
              <a:buFontTx/>
              <a:buNone/>
              <a:tabLst/>
              <a:defRPr/>
            </a:pPr>
            <a:r>
              <a:rPr lang="en-US" i="1" dirty="0"/>
              <a:t>from: https://wiki.archlinux.org/index.php/Linux_Containers</a:t>
            </a:r>
          </a:p>
          <a:p>
            <a:endParaRPr lang="en-US" sz="900" b="1" dirty="0">
              <a:solidFill>
                <a:schemeClr val="tx1"/>
              </a:solidFill>
            </a:endParaRPr>
          </a:p>
          <a:p>
            <a:endParaRPr lang="en-US" sz="900" dirty="0"/>
          </a:p>
          <a:p>
            <a:r>
              <a:rPr lang="en-US" b="1" dirty="0"/>
              <a:t>Repositories</a:t>
            </a:r>
          </a:p>
          <a:p>
            <a:r>
              <a:rPr lang="en-US" sz="900" dirty="0">
                <a:solidFill>
                  <a:schemeClr val="tx1"/>
                </a:solidFill>
              </a:rPr>
              <a:t>A library of reusable images. Repositories can be public (like </a:t>
            </a:r>
            <a:r>
              <a:rPr lang="en-US" sz="900" dirty="0">
                <a:solidFill>
                  <a:schemeClr val="tx1"/>
                </a:solidFill>
                <a:hlinkClick r:id="rId3"/>
              </a:rPr>
              <a:t>http://hub.docker.com</a:t>
            </a:r>
            <a:r>
              <a:rPr lang="en-US" sz="900" dirty="0">
                <a:solidFill>
                  <a:schemeClr val="tx1"/>
                </a:solidFill>
              </a:rPr>
              <a:t>) or private. You’ll likely use a combination of repositories for your company workloads. i.e. a private repository for your organization’s images which builds upon images pulled from public repositories. </a:t>
            </a:r>
          </a:p>
          <a:p>
            <a:endParaRPr lang="en-US" dirty="0"/>
          </a:p>
          <a:p>
            <a:endParaRPr lang="en-US" sz="900" dirty="0">
              <a:solidFill>
                <a:schemeClr val="tx1"/>
              </a:solidFill>
            </a:endParaRPr>
          </a:p>
          <a:p>
            <a:r>
              <a:rPr lang="en-US" sz="900" i="1" dirty="0">
                <a:solidFill>
                  <a:schemeClr val="tx1"/>
                </a:solidFill>
              </a:rPr>
              <a:t>Image Source: http://www.sterilite.com/SelectProduct.html?id=772&amp;picture=1&amp;tab=Uses&amp;ProductCategory=181&amp;section=1</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10/19/2016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623967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Nano Server centers</a:t>
            </a:r>
            <a:r>
              <a:rPr lang="en-US" baseline="0" dirty="0"/>
              <a:t> around the concept of “just enough OS”. Its been striped of as many dependencies as possible and optimized for next-gen applications and containers. </a:t>
            </a:r>
          </a:p>
          <a:p>
            <a:endParaRPr lang="en-US" baseline="0" dirty="0"/>
          </a:p>
          <a:p>
            <a:r>
              <a:rPr lang="en-US" b="1" baseline="0" dirty="0"/>
              <a:t>#click (show first column)</a:t>
            </a:r>
            <a:endParaRPr lang="en-US" baseline="0" dirty="0"/>
          </a:p>
          <a:p>
            <a:r>
              <a:rPr lang="en-US" baseline="0" dirty="0"/>
              <a:t>This gives you higher density and fewer patches while also reducing the attack footprint by removing unnecessary services. A secure, minimal environment for running applications. Its about 400mb on disk with no extra roles/features added. It is 64bit only. </a:t>
            </a:r>
          </a:p>
          <a:p>
            <a:endParaRPr lang="en-US" baseline="0" dirty="0"/>
          </a:p>
          <a:p>
            <a:r>
              <a:rPr lang="en-US" b="1" baseline="0" dirty="0"/>
              <a:t>#click (show second column)</a:t>
            </a:r>
            <a:endParaRPr lang="en-US" baseline="0" dirty="0"/>
          </a:p>
          <a:p>
            <a:r>
              <a:rPr lang="en-US" baseline="0" dirty="0"/>
              <a:t>Further up “the stack” is Server Core where you can run traditional workloads or container based applications. </a:t>
            </a:r>
          </a:p>
          <a:p>
            <a:endParaRPr lang="en-US" baseline="0" dirty="0"/>
          </a:p>
          <a:p>
            <a:r>
              <a:rPr lang="en-US" b="1" baseline="0" dirty="0"/>
              <a:t>#click (show third column)</a:t>
            </a:r>
            <a:endParaRPr lang="en-US" baseline="0" dirty="0"/>
          </a:p>
          <a:p>
            <a:r>
              <a:rPr lang="en-US" baseline="0" dirty="0"/>
              <a:t>And finally is the “full GUI” server with a desktop experience where you can host applications that require a GUI experience or perhaps need to host remote desktop services. </a:t>
            </a:r>
          </a:p>
          <a:p>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4058" defTabSz="96617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604058" defTabSz="96617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1722C50E-AC3C-4F38-BF72-3EC090A65D52}" type="datetime1">
              <a:rPr lang="en-US" smtClean="0">
                <a:solidFill>
                  <a:prstClr val="black"/>
                </a:solidFill>
                <a:latin typeface="Segoe UI" pitchFamily="34" charset="0"/>
              </a:rPr>
              <a:pPr defTabSz="932742">
                <a:defRPr/>
              </a:pPr>
              <a:t>10/19/2016</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2493521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things that kind of interesting is that we have a couple of container runtimes. We’ll start with Windows Server Containers. These are very similar to the Linux container model. We have our Windows Kernel…</a:t>
            </a:r>
          </a:p>
          <a:p>
            <a:endParaRPr lang="en-US" baseline="0" dirty="0"/>
          </a:p>
          <a:p>
            <a:r>
              <a:rPr lang="en-US" b="1" baseline="0" dirty="0"/>
              <a:t>#click (container host box)</a:t>
            </a:r>
          </a:p>
          <a:p>
            <a:r>
              <a:rPr lang="en-US" baseline="0" dirty="0"/>
              <a:t>And a container host which has… </a:t>
            </a:r>
          </a:p>
          <a:p>
            <a:endParaRPr lang="en-US" baseline="0" dirty="0"/>
          </a:p>
          <a:p>
            <a:r>
              <a:rPr lang="en-US" b="1" baseline="0" dirty="0"/>
              <a:t>#click (system processes)</a:t>
            </a:r>
          </a:p>
          <a:p>
            <a:r>
              <a:rPr lang="en-US" baseline="0" dirty="0"/>
              <a:t>Set of system processes that you’re likely to see on any windows server. </a:t>
            </a:r>
          </a:p>
          <a:p>
            <a:endParaRPr lang="en-US" baseline="0" dirty="0"/>
          </a:p>
          <a:p>
            <a:r>
              <a:rPr lang="en-US" b="1" baseline="0" dirty="0"/>
              <a:t>#click (container management)</a:t>
            </a:r>
          </a:p>
          <a:p>
            <a:r>
              <a:rPr lang="en-US" baseline="0" dirty="0"/>
              <a:t>And then we have container management. Our compute services which is our layer of containers in the operating system. And the Docker engine. </a:t>
            </a:r>
          </a:p>
          <a:p>
            <a:endParaRPr lang="en-US" baseline="0" dirty="0"/>
          </a:p>
          <a:p>
            <a:r>
              <a:rPr lang="en-US" b="1" baseline="0" dirty="0"/>
              <a:t>#click (Windows Server Container)</a:t>
            </a:r>
          </a:p>
          <a:p>
            <a:r>
              <a:rPr lang="en-US" baseline="0" dirty="0"/>
              <a:t>When we actually start a container, what we’re doing is starting up a new “user mode” and put copies of each of those system processes in. </a:t>
            </a:r>
          </a:p>
          <a:p>
            <a:endParaRPr lang="en-US" baseline="0" dirty="0"/>
          </a:p>
          <a:p>
            <a:r>
              <a:rPr lang="en-US" b="1" baseline="0" dirty="0"/>
              <a:t>#click (Application Processes)</a:t>
            </a:r>
          </a:p>
          <a:p>
            <a:r>
              <a:rPr lang="en-US" baseline="0" dirty="0"/>
              <a:t>And then the application process, whatever you put on the “</a:t>
            </a:r>
            <a:r>
              <a:rPr lang="en-US" baseline="0" dirty="0" err="1"/>
              <a:t>docker</a:t>
            </a:r>
            <a:r>
              <a:rPr lang="en-US" baseline="0" dirty="0"/>
              <a:t> run” line. If it was an IIS web server, it would have it own w3wp process. The reason for this model is that without these processes, we couldn’t have isolation between containers. You couldn’t make your own user name as it would be shared by the host. This way its specific to the container. Now you’d think this would be somewhat heavy with all these extra processes. But we’ve actually done a great deal of optimization around memory and startup time such that we can start up a Nano Server container in about 1.15 seconds right now and our goal is to get this down to a second by the time Windows Server 2016 ships later this year. We think this is a pretty amazing startup time. We also haven’t seen much memory overhead from these processes, and they give us that high degree of isolation folks expect from containers. </a:t>
            </a:r>
          </a:p>
          <a:p>
            <a:endParaRPr lang="en-US" baseline="0" dirty="0"/>
          </a:p>
          <a:p>
            <a:r>
              <a:rPr lang="en-US" b="1" baseline="0" dirty="0"/>
              <a:t>#click (second Server Container)</a:t>
            </a:r>
          </a:p>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EF64FA26-052C-4EE5-A78C-762B03CD0F2A}" type="slidenum">
              <a:rPr lang="en-US" smtClean="0"/>
              <a:t>10</a:t>
            </a:fld>
            <a:endParaRPr lang="en-US"/>
          </a:p>
        </p:txBody>
      </p:sp>
    </p:spTree>
    <p:extLst>
      <p:ext uri="{BB962C8B-B14F-4D97-AF65-F5344CB8AC3E}">
        <p14:creationId xmlns:p14="http://schemas.microsoft.com/office/powerpoint/2010/main" val="3000688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 containers</a:t>
            </a:r>
            <a:r>
              <a:rPr lang="en-US" baseline="0" dirty="0"/>
              <a:t> differ from Server Containers in that they start with the Hyper-V </a:t>
            </a:r>
            <a:r>
              <a:rPr lang="en-US" baseline="0" dirty="0" err="1"/>
              <a:t>HyperVisor</a:t>
            </a:r>
            <a:r>
              <a:rPr lang="en-US" baseline="0" dirty="0"/>
              <a:t>. </a:t>
            </a:r>
          </a:p>
          <a:p>
            <a:endParaRPr lang="en-US" baseline="0" dirty="0"/>
          </a:p>
          <a:p>
            <a:r>
              <a:rPr lang="en-US" b="1" baseline="0" dirty="0"/>
              <a:t>#click (Container Host)</a:t>
            </a:r>
          </a:p>
          <a:p>
            <a:r>
              <a:rPr lang="en-US" baseline="0" dirty="0"/>
              <a:t>Then we add a container host. </a:t>
            </a:r>
          </a:p>
          <a:p>
            <a:endParaRPr lang="en-US" baseline="0" dirty="0"/>
          </a:p>
          <a:p>
            <a:r>
              <a:rPr lang="en-US" b="1" baseline="0" dirty="0"/>
              <a:t>#click (Windows Kernel)</a:t>
            </a:r>
          </a:p>
          <a:p>
            <a:r>
              <a:rPr lang="en-US" dirty="0"/>
              <a:t>This contains the</a:t>
            </a:r>
            <a:r>
              <a:rPr lang="en-US" baseline="0" dirty="0"/>
              <a:t> Windows Kernel</a:t>
            </a:r>
          </a:p>
          <a:p>
            <a:endParaRPr lang="en-US" baseline="0" dirty="0"/>
          </a:p>
          <a:p>
            <a:r>
              <a:rPr lang="en-US" b="1" baseline="0" dirty="0"/>
              <a:t>#click (System Processes)</a:t>
            </a:r>
          </a:p>
          <a:p>
            <a:r>
              <a:rPr lang="en-US" baseline="0" dirty="0"/>
              <a:t>The same set of System processes</a:t>
            </a:r>
          </a:p>
          <a:p>
            <a:endParaRPr lang="en-US" baseline="0" dirty="0"/>
          </a:p>
          <a:p>
            <a:r>
              <a:rPr lang="en-US" b="1" baseline="0" dirty="0"/>
              <a:t>#click (container management)</a:t>
            </a:r>
          </a:p>
          <a:p>
            <a:r>
              <a:rPr lang="en-US" baseline="0" dirty="0"/>
              <a:t>And our compute services and dicker engine. Much like we have with a Server Container Host. </a:t>
            </a:r>
          </a:p>
          <a:p>
            <a:endParaRPr lang="en-US" baseline="0" dirty="0"/>
          </a:p>
          <a:p>
            <a:r>
              <a:rPr lang="en-US" b="1" baseline="0" dirty="0"/>
              <a:t>#click (</a:t>
            </a:r>
            <a:r>
              <a:rPr lang="en-US" b="1" baseline="0" dirty="0" err="1"/>
              <a:t>hyper-V</a:t>
            </a:r>
            <a:r>
              <a:rPr lang="en-US" b="1" baseline="0" dirty="0"/>
              <a:t> Container)</a:t>
            </a:r>
          </a:p>
          <a:p>
            <a:r>
              <a:rPr lang="en-US" baseline="0" dirty="0"/>
              <a:t>But when we start a Hyper-V container, things starts to look different. </a:t>
            </a:r>
          </a:p>
          <a:p>
            <a:endParaRPr lang="en-US" baseline="0" dirty="0"/>
          </a:p>
          <a:p>
            <a:r>
              <a:rPr lang="en-US" b="1" dirty="0"/>
              <a:t>#click (Window Kernel)</a:t>
            </a:r>
          </a:p>
          <a:p>
            <a:r>
              <a:rPr lang="en-US" dirty="0"/>
              <a:t>The </a:t>
            </a:r>
            <a:r>
              <a:rPr lang="en-US" dirty="0" err="1"/>
              <a:t>hyper-V</a:t>
            </a:r>
            <a:r>
              <a:rPr lang="en-US" dirty="0"/>
              <a:t> container has its own copy of the Windows Kernel</a:t>
            </a:r>
          </a:p>
          <a:p>
            <a:endParaRPr lang="en-US" dirty="0"/>
          </a:p>
          <a:p>
            <a:r>
              <a:rPr lang="en-US" b="1" dirty="0"/>
              <a:t>#click (Basic System processes)</a:t>
            </a:r>
          </a:p>
          <a:p>
            <a:r>
              <a:rPr lang="en-US" dirty="0"/>
              <a:t>It has its</a:t>
            </a:r>
            <a:r>
              <a:rPr lang="en-US" baseline="0" dirty="0"/>
              <a:t> own set of Basic System Process. This is a minimal set, just enough to launch</a:t>
            </a:r>
          </a:p>
          <a:p>
            <a:endParaRPr lang="en-US" baseline="0" dirty="0"/>
          </a:p>
          <a:p>
            <a:r>
              <a:rPr lang="en-US" b="1" baseline="0" dirty="0"/>
              <a:t>#click (Guest Compute Service)</a:t>
            </a:r>
          </a:p>
          <a:p>
            <a:r>
              <a:rPr lang="en-US" baseline="0" dirty="0"/>
              <a:t>The Guest Compute Service.</a:t>
            </a:r>
          </a:p>
          <a:p>
            <a:endParaRPr lang="en-US" baseline="0" dirty="0"/>
          </a:p>
          <a:p>
            <a:r>
              <a:rPr lang="en-US" b="1" baseline="0" dirty="0"/>
              <a:t>#click (Windows Server Container)</a:t>
            </a:r>
          </a:p>
          <a:p>
            <a:r>
              <a:rPr lang="en-US" baseline="0" dirty="0"/>
              <a:t>And a Windows Server Container. </a:t>
            </a:r>
          </a:p>
          <a:p>
            <a:endParaRPr lang="en-US" baseline="0" dirty="0"/>
          </a:p>
          <a:p>
            <a:r>
              <a:rPr lang="en-US" b="1" baseline="0" dirty="0"/>
              <a:t>#click (System Processes)</a:t>
            </a:r>
          </a:p>
          <a:p>
            <a:r>
              <a:rPr lang="en-US" baseline="0" dirty="0"/>
              <a:t>Which in turn then has its own set of System Processes</a:t>
            </a:r>
          </a:p>
          <a:p>
            <a:endParaRPr lang="en-US" baseline="0" dirty="0"/>
          </a:p>
          <a:p>
            <a:r>
              <a:rPr lang="en-US" b="1" baseline="0" dirty="0"/>
              <a:t>#click (Application Processes)</a:t>
            </a:r>
          </a:p>
          <a:p>
            <a:r>
              <a:rPr lang="en-US" baseline="0" dirty="0"/>
              <a:t>And application processes. </a:t>
            </a:r>
          </a:p>
          <a:p>
            <a:endParaRPr lang="en-US" baseline="0" dirty="0"/>
          </a:p>
          <a:p>
            <a:r>
              <a:rPr lang="en-US" b="1" baseline="0" dirty="0"/>
              <a:t>#click (Virtual Machine)</a:t>
            </a:r>
          </a:p>
          <a:p>
            <a:r>
              <a:rPr lang="en-US" baseline="0" dirty="0"/>
              <a:t>All this happens with a specially purposed Virtual Machine. This virtual machine has only one purpose in being, to run a container. We did this so that we get the same isolation boundaries that a traditional virtual machine has. If, unbelievably, someone were figure out some weird way to get outside of the container and mess with the kernel, they could crash themselves, but would be unable to hurt anyone else. This also means we have kernel independence, we could run different versions  of the kernel. We could run the app on different versions of the operating system and all sorts of interesting things we’ll get into later. </a:t>
            </a:r>
          </a:p>
          <a:p>
            <a:endParaRPr lang="en-US" baseline="0" dirty="0"/>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F64FA26-052C-4EE5-A78C-762B03CD0F2A}" type="slidenum">
              <a:rPr lang="en-US" smtClean="0"/>
              <a:t>11</a:t>
            </a:fld>
            <a:endParaRPr lang="en-US"/>
          </a:p>
        </p:txBody>
      </p:sp>
    </p:spTree>
    <p:extLst>
      <p:ext uri="{BB962C8B-B14F-4D97-AF65-F5344CB8AC3E}">
        <p14:creationId xmlns:p14="http://schemas.microsoft.com/office/powerpoint/2010/main" val="525576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a:t>
            </a:r>
            <a:r>
              <a:rPr lang="en-US" baseline="0" dirty="0"/>
              <a:t> couple notes on the deployment model… </a:t>
            </a:r>
          </a:p>
          <a:p>
            <a:endParaRPr lang="en-US" baseline="0" dirty="0"/>
          </a:p>
          <a:p>
            <a:r>
              <a:rPr lang="en-US" baseline="0" dirty="0"/>
              <a:t>With Windows Server Container, the container must be matching the host. If I’m running a Nano Container, it must be running on a Nano Container Host. Server Core must be on Server Core. We’re working to relax this for the General Availability of Windows Server 2016, but at least through Technical Preview 5, this will be the case. </a:t>
            </a:r>
          </a:p>
          <a:p>
            <a:endParaRPr lang="en-US" baseline="0" dirty="0"/>
          </a:p>
          <a:p>
            <a:r>
              <a:rPr lang="en-US" baseline="0" dirty="0"/>
              <a:t>With Hyper-V containers, we currently only support Nano Server containers, at least through TP5. Server Core support will arrive by the time Server 2016 GA’s. However, the host can be anything we want… Nano Server, Server Core, or even Windows Server/Desktop. This is because the </a:t>
            </a:r>
            <a:r>
              <a:rPr lang="en-US" baseline="0" dirty="0" err="1"/>
              <a:t>hyper-v</a:t>
            </a:r>
            <a:r>
              <a:rPr lang="en-US" baseline="0" dirty="0"/>
              <a:t> container has its own, independent copy of the kernel. </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10/19/2016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0432063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752"/>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01607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50-50 Right Photo Layout">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228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t="9142"/>
          <a:stretch/>
        </p:blipFill>
        <p:spPr>
          <a:xfrm>
            <a:off x="0" y="-67734"/>
            <a:ext cx="12436475" cy="7062259"/>
          </a:xfrm>
          <a:prstGeom prst="rect">
            <a:avLst/>
          </a:prstGeom>
        </p:spPr>
      </p:pic>
    </p:spTree>
    <p:extLst>
      <p:ext uri="{BB962C8B-B14F-4D97-AF65-F5344CB8AC3E}">
        <p14:creationId xmlns:p14="http://schemas.microsoft.com/office/powerpoint/2010/main" val="50407130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 id="2147484341" r:id="rId21"/>
    <p:sldLayoutId id="2147484342" r:id="rId22"/>
    <p:sldLayoutId id="2147484343"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4.xml"/><Relationship Id="rId5" Type="http://schemas.openxmlformats.org/officeDocument/2006/relationships/image" Target="../media/image11.png"/><Relationship Id="rId4" Type="http://schemas.openxmlformats.org/officeDocument/2006/relationships/customXml" Target="../ink/ink3.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hyperlink" Target="http://aka.ms/containers" TargetMode="External"/><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2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0.xml"/><Relationship Id="rId5" Type="http://schemas.openxmlformats.org/officeDocument/2006/relationships/image" Target="../media/image24.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hyperlink" Target="https://www.docker.com/products/docker-swarm" TargetMode="External"/><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hyperlink" Target="https://mesosphere.com/" TargetMode="External"/><Relationship Id="rId5" Type="http://schemas.openxmlformats.org/officeDocument/2006/relationships/image" Target="../media/image28.png"/><Relationship Id="rId4" Type="http://schemas.openxmlformats.org/officeDocument/2006/relationships/hyperlink" Target="http://kubernetes.io/"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surveymonkey.com/r/acswinpub"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0.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2" Type="http://schemas.openxmlformats.org/officeDocument/2006/relationships/notesSlide" Target="../notesSlides/notesSlide24.xml"/><Relationship Id="rId16" Type="http://schemas.openxmlformats.org/officeDocument/2006/relationships/image" Target="../media/image45.jpg"/><Relationship Id="rId20" Type="http://schemas.openxmlformats.org/officeDocument/2006/relationships/image" Target="../media/image49.jpg"/><Relationship Id="rId1" Type="http://schemas.openxmlformats.org/officeDocument/2006/relationships/slideLayout" Target="../slideLayouts/slideLayout45.xml"/><Relationship Id="rId6" Type="http://schemas.openxmlformats.org/officeDocument/2006/relationships/image" Target="../media/image35.jpg"/><Relationship Id="rId11" Type="http://schemas.openxmlformats.org/officeDocument/2006/relationships/image" Target="../media/image40.png"/><Relationship Id="rId24" Type="http://schemas.openxmlformats.org/officeDocument/2006/relationships/image" Target="../media/image53.jp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customXml" Target="../ink/ink1.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Containers for Windows Developers</a:t>
            </a:r>
          </a:p>
        </p:txBody>
      </p:sp>
      <p:sp>
        <p:nvSpPr>
          <p:cNvPr id="5" name="Text Placeholder 4"/>
          <p:cNvSpPr>
            <a:spLocks noGrp="1"/>
          </p:cNvSpPr>
          <p:nvPr>
            <p:ph type="body" sz="quarter" idx="12"/>
          </p:nvPr>
        </p:nvSpPr>
        <p:spPr>
          <a:xfrm>
            <a:off x="274701" y="4806855"/>
            <a:ext cx="10058337" cy="1828007"/>
          </a:xfrm>
        </p:spPr>
        <p:txBody>
          <a:bodyPr/>
          <a:lstStyle/>
          <a:p>
            <a:r>
              <a:rPr lang="en-US" dirty="0"/>
              <a:t>Presented By: someone that still plays with cars</a:t>
            </a:r>
          </a:p>
        </p:txBody>
      </p:sp>
      <p:sp>
        <p:nvSpPr>
          <p:cNvPr id="6" name="Text Placeholder 5"/>
          <p:cNvSpPr>
            <a:spLocks noGrp="1"/>
          </p:cNvSpPr>
          <p:nvPr>
            <p:ph type="body" sz="quarter" idx="13"/>
          </p:nvPr>
        </p:nvSpPr>
        <p:spPr/>
        <p:txBody>
          <a:bodyPr/>
          <a:lstStyle/>
          <a:p>
            <a:r>
              <a:rPr lang="en-US" dirty="0"/>
              <a:t>dev up - 2016</a:t>
            </a:r>
          </a:p>
        </p:txBody>
      </p:sp>
      <p:pic>
        <p:nvPicPr>
          <p:cNvPr id="2" name="Picture 1"/>
          <p:cNvPicPr>
            <a:picLocks noChangeAspect="1"/>
          </p:cNvPicPr>
          <p:nvPr/>
        </p:nvPicPr>
        <p:blipFill>
          <a:blip r:embed="rId3"/>
          <a:stretch>
            <a:fillRect/>
          </a:stretch>
        </p:blipFill>
        <p:spPr>
          <a:xfrm>
            <a:off x="198437" y="5554662"/>
            <a:ext cx="4067175" cy="1066800"/>
          </a:xfrm>
          <a:prstGeom prst="rect">
            <a:avLst/>
          </a:prstGeom>
        </p:spPr>
      </p:pic>
      <p:sp>
        <p:nvSpPr>
          <p:cNvPr id="7" name="Rectangle 6"/>
          <p:cNvSpPr/>
          <p:nvPr/>
        </p:nvSpPr>
        <p:spPr>
          <a:xfrm>
            <a:off x="3779837" y="6359852"/>
            <a:ext cx="8645412" cy="523220"/>
          </a:xfrm>
          <a:prstGeom prst="rect">
            <a:avLst/>
          </a:prstGeom>
        </p:spPr>
        <p:txBody>
          <a:bodyPr wrap="square">
            <a:spAutoFit/>
          </a:bodyPr>
          <a:lstStyle/>
          <a:p>
            <a:pPr algn="ctr"/>
            <a:r>
              <a:rPr lang="en-US" sz="2800" b="1" dirty="0"/>
              <a:t>https://aka.ms/brent-containersforwindowsdevs</a:t>
            </a:r>
            <a:endParaRPr lang="en-US" sz="1600" dirty="0"/>
          </a:p>
        </p:txBody>
      </p:sp>
      <p:pic>
        <p:nvPicPr>
          <p:cNvPr id="1026" name="Picture 2" descr="dev u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9205" y="868377"/>
            <a:ext cx="1638300" cy="1257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037373" y="1009735"/>
            <a:ext cx="4117832" cy="457135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chemeClr val="bg1"/>
                </a:solidFill>
                <a:ea typeface="Segoe UI" pitchFamily="34" charset="0"/>
                <a:cs typeface="Segoe UI" pitchFamily="34" charset="0"/>
              </a:rPr>
              <a:t>Container Host</a:t>
            </a:r>
          </a:p>
        </p:txBody>
      </p:sp>
      <p:sp>
        <p:nvSpPr>
          <p:cNvPr id="4" name="Rectangle 3"/>
          <p:cNvSpPr/>
          <p:nvPr/>
        </p:nvSpPr>
        <p:spPr bwMode="auto">
          <a:xfrm>
            <a:off x="3176335" y="2760177"/>
            <a:ext cx="1824611" cy="270837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2" name="Title 1"/>
          <p:cNvSpPr>
            <a:spLocks noGrp="1"/>
          </p:cNvSpPr>
          <p:nvPr>
            <p:ph type="title"/>
          </p:nvPr>
        </p:nvSpPr>
        <p:spPr/>
        <p:txBody>
          <a:bodyPr>
            <a:normAutofit/>
          </a:bodyPr>
          <a:lstStyle/>
          <a:p>
            <a:r>
              <a:rPr lang="en-US" sz="2652" dirty="0"/>
              <a:t>Windows Server Containers</a:t>
            </a:r>
          </a:p>
        </p:txBody>
      </p:sp>
      <p:sp>
        <p:nvSpPr>
          <p:cNvPr id="3" name="Rectangle 2"/>
          <p:cNvSpPr/>
          <p:nvPr/>
        </p:nvSpPr>
        <p:spPr bwMode="auto">
          <a:xfrm>
            <a:off x="1037374" y="5633742"/>
            <a:ext cx="10209352" cy="78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3328712" y="4516639"/>
            <a:ext cx="1524970" cy="838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3328714" y="3564728"/>
            <a:ext cx="1524969" cy="838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5303967" y="3143032"/>
            <a:ext cx="2895190" cy="232551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chemeClr val="bg1"/>
                </a:solidFill>
                <a:ea typeface="Segoe UI" pitchFamily="34" charset="0"/>
                <a:cs typeface="Segoe UI" pitchFamily="34" charset="0"/>
              </a:rPr>
              <a:t>Windows Server Container</a:t>
            </a:r>
          </a:p>
        </p:txBody>
      </p:sp>
      <p:sp>
        <p:nvSpPr>
          <p:cNvPr id="10" name="Rectangle 9"/>
          <p:cNvSpPr/>
          <p:nvPr/>
        </p:nvSpPr>
        <p:spPr bwMode="auto">
          <a:xfrm>
            <a:off x="5465941" y="4285870"/>
            <a:ext cx="1172997" cy="83808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tx1"/>
                </a:solidFill>
              </a:rPr>
              <a:t>System Processes</a:t>
            </a:r>
          </a:p>
        </p:txBody>
      </p:sp>
      <p:sp>
        <p:nvSpPr>
          <p:cNvPr id="11" name="Rectangle 10"/>
          <p:cNvSpPr/>
          <p:nvPr/>
        </p:nvSpPr>
        <p:spPr bwMode="auto">
          <a:xfrm>
            <a:off x="6838252" y="4285870"/>
            <a:ext cx="1167756" cy="83808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tx1"/>
                </a:solidFill>
              </a:rPr>
              <a:t>Application Processes</a:t>
            </a:r>
          </a:p>
        </p:txBody>
      </p:sp>
      <p:sp>
        <p:nvSpPr>
          <p:cNvPr id="23" name="Rectangle 22"/>
          <p:cNvSpPr/>
          <p:nvPr/>
        </p:nvSpPr>
        <p:spPr bwMode="auto">
          <a:xfrm>
            <a:off x="1189750" y="1658025"/>
            <a:ext cx="1824611" cy="381052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1339572" y="2419918"/>
            <a:ext cx="1524969" cy="609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1339571" y="3194982"/>
            <a:ext cx="1524969" cy="57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6" name="Rectangle 25"/>
          <p:cNvSpPr/>
          <p:nvPr/>
        </p:nvSpPr>
        <p:spPr bwMode="auto">
          <a:xfrm>
            <a:off x="1339570" y="3936132"/>
            <a:ext cx="1524969" cy="5884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gradFill>
                  <a:gsLst>
                    <a:gs pos="0">
                      <a:srgbClr val="FFFFFF"/>
                    </a:gs>
                    <a:gs pos="100000">
                      <a:srgbClr val="FFFFFF"/>
                    </a:gs>
                  </a:gsLst>
                  <a:lin ang="5400000" scaled="0"/>
                </a:gradFill>
                <a:ea typeface="Segoe UI" pitchFamily="34" charset="0"/>
                <a:cs typeface="Segoe UI" pitchFamily="34" charset="0"/>
              </a:rPr>
              <a:t>Event Manager…</a:t>
            </a:r>
          </a:p>
        </p:txBody>
      </p:sp>
      <p:sp>
        <p:nvSpPr>
          <p:cNvPr id="27" name="Rectangle 26"/>
          <p:cNvSpPr/>
          <p:nvPr/>
        </p:nvSpPr>
        <p:spPr bwMode="auto">
          <a:xfrm>
            <a:off x="1337761" y="4690179"/>
            <a:ext cx="1524969" cy="5884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err="1">
                <a:gradFill>
                  <a:gsLst>
                    <a:gs pos="0">
                      <a:srgbClr val="FFFFFF"/>
                    </a:gs>
                    <a:gs pos="100000">
                      <a:srgbClr val="FFFFFF"/>
                    </a:gs>
                  </a:gsLst>
                  <a:lin ang="5400000" scaled="0"/>
                </a:gradFill>
                <a:ea typeface="Segoe UI" pitchFamily="34" charset="0"/>
                <a:cs typeface="Segoe UI" pitchFamily="34" charset="0"/>
              </a:rPr>
              <a:t>Etc</a:t>
            </a:r>
            <a:r>
              <a:rPr lang="en-US" sz="1399" dirty="0">
                <a:gradFill>
                  <a:gsLst>
                    <a:gs pos="0">
                      <a:srgbClr val="FFFFFF"/>
                    </a:gs>
                    <a:gs pos="100000">
                      <a:srgbClr val="FFFFFF"/>
                    </a:gs>
                  </a:gsLst>
                  <a:lin ang="5400000" scaled="0"/>
                </a:gradFill>
                <a:ea typeface="Segoe UI" pitchFamily="34" charset="0"/>
                <a:cs typeface="Segoe UI" pitchFamily="34" charset="0"/>
              </a:rPr>
              <a:t>…</a:t>
            </a:r>
          </a:p>
        </p:txBody>
      </p:sp>
      <p:sp>
        <p:nvSpPr>
          <p:cNvPr id="28" name="Rectangle 27"/>
          <p:cNvSpPr/>
          <p:nvPr/>
        </p:nvSpPr>
        <p:spPr bwMode="auto">
          <a:xfrm>
            <a:off x="8347919" y="3143031"/>
            <a:ext cx="2895190" cy="232424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chemeClr val="bg1"/>
                </a:solidFill>
                <a:ea typeface="Segoe UI" pitchFamily="34" charset="0"/>
                <a:cs typeface="Segoe UI" pitchFamily="34" charset="0"/>
              </a:rPr>
              <a:t>Windows Server Container</a:t>
            </a:r>
          </a:p>
        </p:txBody>
      </p:sp>
      <p:sp>
        <p:nvSpPr>
          <p:cNvPr id="29" name="Rectangle 28"/>
          <p:cNvSpPr/>
          <p:nvPr/>
        </p:nvSpPr>
        <p:spPr bwMode="auto">
          <a:xfrm>
            <a:off x="8509893" y="4284598"/>
            <a:ext cx="1172997" cy="83808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tx1"/>
                </a:solidFill>
              </a:rPr>
              <a:t>System Processes</a:t>
            </a:r>
          </a:p>
        </p:txBody>
      </p:sp>
      <p:sp>
        <p:nvSpPr>
          <p:cNvPr id="30" name="Rectangle 29"/>
          <p:cNvSpPr/>
          <p:nvPr/>
        </p:nvSpPr>
        <p:spPr bwMode="auto">
          <a:xfrm>
            <a:off x="9882204" y="4284598"/>
            <a:ext cx="1167756" cy="83808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tx1"/>
                </a:solidFill>
              </a:rPr>
              <a:t>Application Processes</a:t>
            </a:r>
          </a:p>
        </p:txBody>
      </p:sp>
      <p:sp>
        <p:nvSpPr>
          <p:cNvPr id="19" name="TextBox 18"/>
          <p:cNvSpPr txBox="1"/>
          <p:nvPr/>
        </p:nvSpPr>
        <p:spPr>
          <a:xfrm>
            <a:off x="10187781" y="6599958"/>
            <a:ext cx="927323" cy="190239"/>
          </a:xfrm>
          <a:prstGeom prst="rect">
            <a:avLst/>
          </a:prstGeom>
          <a:noFill/>
        </p:spPr>
        <p:txBody>
          <a:bodyPr wrap="none" rtlCol="0">
            <a:spAutoFit/>
          </a:bodyPr>
          <a:lstStyle/>
          <a:p>
            <a:r>
              <a:rPr lang="en-US" sz="612" dirty="0">
                <a:solidFill>
                  <a:schemeClr val="bg1"/>
                </a:solidFill>
              </a:rPr>
              <a:t>Content © Microsoft</a:t>
            </a:r>
          </a:p>
        </p:txBody>
      </p:sp>
    </p:spTree>
    <p:extLst>
      <p:ext uri="{BB962C8B-B14F-4D97-AF65-F5344CB8AC3E}">
        <p14:creationId xmlns:p14="http://schemas.microsoft.com/office/powerpoint/2010/main" val="2969808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animBg="1"/>
      <p:bldP spid="5" grpId="0" animBg="1"/>
      <p:bldP spid="6" grpId="0" animBg="1"/>
      <p:bldP spid="7" grpId="0" animBg="1"/>
      <p:bldP spid="10" grpId="0" animBg="1"/>
      <p:bldP spid="11"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243121" y="966900"/>
            <a:ext cx="4745942" cy="49431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chemeClr val="tx1">
                    <a:lumMod val="75000"/>
                    <a:lumOff val="25000"/>
                  </a:schemeClr>
                </a:solidFill>
                <a:ea typeface="Segoe UI" pitchFamily="34" charset="0"/>
                <a:cs typeface="Segoe UI" pitchFamily="34" charset="0"/>
              </a:rPr>
              <a:t>Container Host</a:t>
            </a:r>
          </a:p>
        </p:txBody>
      </p:sp>
      <p:sp>
        <p:nvSpPr>
          <p:cNvPr id="28" name="Rounded Rectangle 27"/>
          <p:cNvSpPr/>
          <p:nvPr/>
        </p:nvSpPr>
        <p:spPr bwMode="auto">
          <a:xfrm>
            <a:off x="6141441" y="1158215"/>
            <a:ext cx="4853895" cy="4751840"/>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chemeClr val="tx2"/>
                </a:solidFill>
                <a:ea typeface="Segoe UI" pitchFamily="34" charset="0"/>
                <a:cs typeface="Segoe UI" pitchFamily="34" charset="0"/>
              </a:rPr>
              <a:t>Virtual Machine</a:t>
            </a:r>
            <a:br>
              <a:rPr lang="en-US" sz="2400" dirty="0">
                <a:solidFill>
                  <a:schemeClr val="tx2"/>
                </a:solidFill>
                <a:ea typeface="Segoe UI" pitchFamily="34" charset="0"/>
                <a:cs typeface="Segoe UI" pitchFamily="34" charset="0"/>
              </a:rPr>
            </a:br>
            <a:r>
              <a:rPr lang="en-US" sz="1599" i="1" dirty="0">
                <a:solidFill>
                  <a:schemeClr val="tx2"/>
                </a:solidFill>
                <a:ea typeface="Segoe UI" pitchFamily="34" charset="0"/>
                <a:cs typeface="Segoe UI" pitchFamily="34" charset="0"/>
              </a:rPr>
              <a:t>Specifically Optimized To Run a Container</a:t>
            </a:r>
            <a:endParaRPr lang="en-US" sz="2400" i="1" dirty="0">
              <a:solidFill>
                <a:schemeClr val="tx2"/>
              </a:solidFill>
              <a:ea typeface="Segoe UI" pitchFamily="34" charset="0"/>
              <a:cs typeface="Segoe UI" pitchFamily="34" charset="0"/>
            </a:endParaRPr>
          </a:p>
        </p:txBody>
      </p:sp>
      <p:sp>
        <p:nvSpPr>
          <p:cNvPr id="4" name="Rectangle 3"/>
          <p:cNvSpPr/>
          <p:nvPr/>
        </p:nvSpPr>
        <p:spPr bwMode="auto">
          <a:xfrm>
            <a:off x="4009179" y="2184177"/>
            <a:ext cx="1824611" cy="270837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tx2"/>
                </a:solidFill>
                <a:ea typeface="Segoe UI" pitchFamily="34" charset="0"/>
                <a:cs typeface="Segoe UI" pitchFamily="34" charset="0"/>
              </a:rPr>
              <a:t>Container Management</a:t>
            </a:r>
          </a:p>
        </p:txBody>
      </p:sp>
      <p:sp>
        <p:nvSpPr>
          <p:cNvPr id="2" name="Title 1"/>
          <p:cNvSpPr>
            <a:spLocks noGrp="1"/>
          </p:cNvSpPr>
          <p:nvPr>
            <p:ph type="title"/>
          </p:nvPr>
        </p:nvSpPr>
        <p:spPr/>
        <p:txBody>
          <a:bodyPr>
            <a:normAutofit/>
          </a:bodyPr>
          <a:lstStyle/>
          <a:p>
            <a:r>
              <a:rPr lang="en-US" sz="2652" dirty="0"/>
              <a:t>Hyper-V Containers</a:t>
            </a:r>
          </a:p>
        </p:txBody>
      </p:sp>
      <p:sp>
        <p:nvSpPr>
          <p:cNvPr id="3" name="Rectangle 2"/>
          <p:cNvSpPr/>
          <p:nvPr/>
        </p:nvSpPr>
        <p:spPr bwMode="auto">
          <a:xfrm>
            <a:off x="2022596" y="4996022"/>
            <a:ext cx="3811195" cy="78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4161556" y="3940639"/>
            <a:ext cx="1524970" cy="838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4161557" y="2988728"/>
            <a:ext cx="1524969" cy="838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23" name="Rectangle 22"/>
          <p:cNvSpPr/>
          <p:nvPr/>
        </p:nvSpPr>
        <p:spPr bwMode="auto">
          <a:xfrm>
            <a:off x="2022595" y="1082025"/>
            <a:ext cx="1824611" cy="381052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chemeClr val="tx2"/>
                </a:solidFill>
                <a:ea typeface="Segoe UI" pitchFamily="34" charset="0"/>
                <a:cs typeface="Segoe UI" pitchFamily="34" charset="0"/>
              </a:rPr>
              <a:t>System Processes</a:t>
            </a:r>
          </a:p>
        </p:txBody>
      </p:sp>
      <p:sp>
        <p:nvSpPr>
          <p:cNvPr id="24" name="Rectangle 23"/>
          <p:cNvSpPr/>
          <p:nvPr/>
        </p:nvSpPr>
        <p:spPr bwMode="auto">
          <a:xfrm>
            <a:off x="2172417" y="1843918"/>
            <a:ext cx="1524969" cy="609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2172416" y="2618983"/>
            <a:ext cx="1524969" cy="57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6" name="Rectangle 25"/>
          <p:cNvSpPr/>
          <p:nvPr/>
        </p:nvSpPr>
        <p:spPr bwMode="auto">
          <a:xfrm>
            <a:off x="2172415" y="3360132"/>
            <a:ext cx="1524969" cy="5884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gradFill>
                  <a:gsLst>
                    <a:gs pos="0">
                      <a:srgbClr val="FFFFFF"/>
                    </a:gs>
                    <a:gs pos="100000">
                      <a:srgbClr val="FFFFFF"/>
                    </a:gs>
                  </a:gsLst>
                  <a:lin ang="5400000" scaled="0"/>
                </a:gradFill>
                <a:ea typeface="Segoe UI" pitchFamily="34" charset="0"/>
                <a:cs typeface="Segoe UI" pitchFamily="34" charset="0"/>
              </a:rPr>
              <a:t>Event Manager…</a:t>
            </a:r>
          </a:p>
        </p:txBody>
      </p:sp>
      <p:sp>
        <p:nvSpPr>
          <p:cNvPr id="27" name="Rectangle 26"/>
          <p:cNvSpPr/>
          <p:nvPr/>
        </p:nvSpPr>
        <p:spPr bwMode="auto">
          <a:xfrm>
            <a:off x="2170605" y="4114179"/>
            <a:ext cx="1524969" cy="5884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399" dirty="0" err="1">
                <a:gradFill>
                  <a:gsLst>
                    <a:gs pos="0">
                      <a:srgbClr val="FFFFFF"/>
                    </a:gs>
                    <a:gs pos="100000">
                      <a:srgbClr val="FFFFFF"/>
                    </a:gs>
                  </a:gsLst>
                  <a:lin ang="5400000" scaled="0"/>
                </a:gradFill>
                <a:ea typeface="Segoe UI" pitchFamily="34" charset="0"/>
                <a:cs typeface="Segoe UI" pitchFamily="34" charset="0"/>
              </a:rPr>
              <a:t>Etc</a:t>
            </a:r>
            <a:r>
              <a:rPr lang="en-US" sz="1399" dirty="0">
                <a:gradFill>
                  <a:gsLst>
                    <a:gs pos="0">
                      <a:srgbClr val="FFFFFF"/>
                    </a:gs>
                    <a:gs pos="100000">
                      <a:srgbClr val="FFFFFF"/>
                    </a:gs>
                  </a:gsLst>
                  <a:lin ang="5400000" scaled="0"/>
                </a:gradFill>
                <a:ea typeface="Segoe UI" pitchFamily="34" charset="0"/>
                <a:cs typeface="Segoe UI" pitchFamily="34" charset="0"/>
              </a:rPr>
              <a:t>…</a:t>
            </a:r>
          </a:p>
        </p:txBody>
      </p:sp>
      <p:sp>
        <p:nvSpPr>
          <p:cNvPr id="36" name="Rectangle 35"/>
          <p:cNvSpPr/>
          <p:nvPr/>
        </p:nvSpPr>
        <p:spPr bwMode="auto">
          <a:xfrm>
            <a:off x="1243120" y="5945720"/>
            <a:ext cx="9752216" cy="4837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7" name="Rectangle 36"/>
          <p:cNvSpPr/>
          <p:nvPr/>
        </p:nvSpPr>
        <p:spPr bwMode="auto">
          <a:xfrm>
            <a:off x="6271606" y="2043900"/>
            <a:ext cx="4571351" cy="380945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chemeClr val="bg1"/>
                </a:solidFill>
                <a:ea typeface="Segoe UI" pitchFamily="34" charset="0"/>
                <a:cs typeface="Segoe UI" pitchFamily="34" charset="0"/>
              </a:rPr>
              <a:t>Hyper-V Container</a:t>
            </a:r>
          </a:p>
        </p:txBody>
      </p:sp>
      <p:sp>
        <p:nvSpPr>
          <p:cNvPr id="38" name="Rectangle 37"/>
          <p:cNvSpPr/>
          <p:nvPr/>
        </p:nvSpPr>
        <p:spPr bwMode="auto">
          <a:xfrm>
            <a:off x="6346613" y="4994833"/>
            <a:ext cx="4420155" cy="78542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39" name="Rectangle 38"/>
          <p:cNvSpPr/>
          <p:nvPr/>
        </p:nvSpPr>
        <p:spPr bwMode="auto">
          <a:xfrm>
            <a:off x="6346613" y="2875387"/>
            <a:ext cx="1372587" cy="9424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99" dirty="0">
                <a:gradFill>
                  <a:gsLst>
                    <a:gs pos="0">
                      <a:srgbClr val="FFFFFF"/>
                    </a:gs>
                    <a:gs pos="100000">
                      <a:srgbClr val="FFFFFF"/>
                    </a:gs>
                  </a:gsLst>
                  <a:lin ang="5400000" scaled="0"/>
                </a:gradFill>
                <a:ea typeface="Segoe UI" pitchFamily="34" charset="0"/>
                <a:cs typeface="Segoe UI" pitchFamily="34" charset="0"/>
              </a:rPr>
              <a:t>Guest Compute Service</a:t>
            </a:r>
          </a:p>
        </p:txBody>
      </p:sp>
      <p:sp>
        <p:nvSpPr>
          <p:cNvPr id="40" name="Rectangle 39"/>
          <p:cNvSpPr/>
          <p:nvPr/>
        </p:nvSpPr>
        <p:spPr bwMode="auto">
          <a:xfrm>
            <a:off x="7871579" y="2647205"/>
            <a:ext cx="2895190" cy="217501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41" name="Rectangle 40"/>
          <p:cNvSpPr/>
          <p:nvPr/>
        </p:nvSpPr>
        <p:spPr bwMode="auto">
          <a:xfrm>
            <a:off x="8033553" y="3672458"/>
            <a:ext cx="1172997" cy="83808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accent3"/>
                </a:solidFill>
              </a:rPr>
              <a:t>System Processes</a:t>
            </a:r>
          </a:p>
        </p:txBody>
      </p:sp>
      <p:sp>
        <p:nvSpPr>
          <p:cNvPr id="42" name="Rectangle 41"/>
          <p:cNvSpPr/>
          <p:nvPr/>
        </p:nvSpPr>
        <p:spPr bwMode="auto">
          <a:xfrm>
            <a:off x="9405863" y="3672458"/>
            <a:ext cx="1167756" cy="83808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dirty="0">
                <a:solidFill>
                  <a:schemeClr val="accent3"/>
                </a:solidFill>
              </a:rPr>
              <a:t>Application Processes</a:t>
            </a:r>
          </a:p>
        </p:txBody>
      </p:sp>
      <p:sp>
        <p:nvSpPr>
          <p:cNvPr id="46" name="Rectangle 45"/>
          <p:cNvSpPr/>
          <p:nvPr/>
        </p:nvSpPr>
        <p:spPr bwMode="auto">
          <a:xfrm>
            <a:off x="6346613" y="3900171"/>
            <a:ext cx="1372587" cy="9424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99" dirty="0">
                <a:gradFill>
                  <a:gsLst>
                    <a:gs pos="0">
                      <a:srgbClr val="FFFFFF"/>
                    </a:gs>
                    <a:gs pos="100000">
                      <a:srgbClr val="FFFFFF"/>
                    </a:gs>
                  </a:gsLst>
                  <a:lin ang="5400000" scaled="0"/>
                </a:gradFill>
                <a:ea typeface="Segoe UI" pitchFamily="34" charset="0"/>
                <a:cs typeface="Segoe UI" pitchFamily="34" charset="0"/>
              </a:rPr>
              <a:t>Basic System Processes</a:t>
            </a:r>
          </a:p>
        </p:txBody>
      </p:sp>
      <p:sp>
        <p:nvSpPr>
          <p:cNvPr id="22" name="TextBox 21"/>
          <p:cNvSpPr txBox="1"/>
          <p:nvPr/>
        </p:nvSpPr>
        <p:spPr>
          <a:xfrm>
            <a:off x="10187781" y="6599958"/>
            <a:ext cx="927323" cy="190239"/>
          </a:xfrm>
          <a:prstGeom prst="rect">
            <a:avLst/>
          </a:prstGeom>
          <a:noFill/>
        </p:spPr>
        <p:txBody>
          <a:bodyPr wrap="none" rtlCol="0">
            <a:spAutoFit/>
          </a:bodyPr>
          <a:lstStyle/>
          <a:p>
            <a:r>
              <a:rPr lang="en-US" sz="612" dirty="0">
                <a:solidFill>
                  <a:schemeClr val="bg1"/>
                </a:solidFill>
              </a:rPr>
              <a:t>Content © Microsoft</a:t>
            </a:r>
          </a:p>
        </p:txBody>
      </p:sp>
    </p:spTree>
    <p:extLst>
      <p:ext uri="{BB962C8B-B14F-4D97-AF65-F5344CB8AC3E}">
        <p14:creationId xmlns:p14="http://schemas.microsoft.com/office/powerpoint/2010/main" val="2368370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fade">
                                      <p:cBhvr>
                                        <p:cTn id="75" dur="500"/>
                                        <p:tgtEl>
                                          <p:spTgt spid="4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8" grpId="0" animBg="1"/>
      <p:bldP spid="4" grpId="0" animBg="1"/>
      <p:bldP spid="3" grpId="0" animBg="1"/>
      <p:bldP spid="5" grpId="0" animBg="1"/>
      <p:bldP spid="6" grpId="0" animBg="1"/>
      <p:bldP spid="23" grpId="0" animBg="1"/>
      <p:bldP spid="24" grpId="0" animBg="1"/>
      <p:bldP spid="25" grpId="0" animBg="1"/>
      <p:bldP spid="26" grpId="0" animBg="1"/>
      <p:bldP spid="27" grpId="0" animBg="1"/>
      <p:bldP spid="37" grpId="0" animBg="1"/>
      <p:bldP spid="38" grpId="0" animBg="1"/>
      <p:bldP spid="39" grpId="0" animBg="1"/>
      <p:bldP spid="40" grpId="0" animBg="1"/>
      <p:bldP spid="41" grpId="0" animBg="1"/>
      <p:bldP spid="42" grpId="0" animBg="1"/>
      <p:bldP spid="4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03237" y="1213174"/>
            <a:ext cx="5486400" cy="1290674"/>
          </a:xfrm>
        </p:spPr>
        <p:txBody>
          <a:bodyPr/>
          <a:lstStyle/>
          <a:p>
            <a:pPr marL="0" indent="0">
              <a:buNone/>
            </a:pPr>
            <a:r>
              <a:rPr lang="en-US" sz="2652" dirty="0"/>
              <a:t>Windows Server Containers</a:t>
            </a:r>
          </a:p>
          <a:p>
            <a:pPr marL="0" indent="0">
              <a:buNone/>
            </a:pPr>
            <a:r>
              <a:rPr lang="en-US" sz="2400" dirty="0">
                <a:solidFill>
                  <a:schemeClr val="accent6"/>
                </a:solidFill>
                <a:latin typeface="+mn-lt"/>
              </a:rPr>
              <a:t>Container must match host (i.e. Nano on Nano) </a:t>
            </a:r>
            <a:r>
              <a:rPr lang="en-US" sz="2400" i="1" dirty="0">
                <a:solidFill>
                  <a:schemeClr val="accent6"/>
                </a:solidFill>
                <a:latin typeface="+mn-lt"/>
              </a:rPr>
              <a:t>will be relaxed in the future…</a:t>
            </a:r>
            <a:endParaRPr lang="en-US" sz="2400" dirty="0">
              <a:solidFill>
                <a:schemeClr val="accent6"/>
              </a:solidFill>
              <a:latin typeface="+mn-lt"/>
            </a:endParaRPr>
          </a:p>
        </p:txBody>
      </p:sp>
      <p:sp>
        <p:nvSpPr>
          <p:cNvPr id="2" name="Title 1"/>
          <p:cNvSpPr>
            <a:spLocks noGrp="1"/>
          </p:cNvSpPr>
          <p:nvPr>
            <p:ph type="title"/>
          </p:nvPr>
        </p:nvSpPr>
        <p:spPr/>
        <p:txBody>
          <a:bodyPr>
            <a:normAutofit/>
          </a:bodyPr>
          <a:lstStyle/>
          <a:p>
            <a:r>
              <a:rPr lang="en-US" dirty="0"/>
              <a:t>Operating System Deployment Modes </a:t>
            </a:r>
          </a:p>
        </p:txBody>
      </p:sp>
      <p:grpSp>
        <p:nvGrpSpPr>
          <p:cNvPr id="3" name="Group 2"/>
          <p:cNvGrpSpPr/>
          <p:nvPr/>
        </p:nvGrpSpPr>
        <p:grpSpPr>
          <a:xfrm>
            <a:off x="577283" y="4126334"/>
            <a:ext cx="5412354" cy="2279470"/>
            <a:chOff x="367014" y="4126334"/>
            <a:chExt cx="5412354" cy="2279470"/>
          </a:xfrm>
        </p:grpSpPr>
        <p:sp>
          <p:nvSpPr>
            <p:cNvPr id="6"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91414" tIns="45706" rIns="91414" bIns="45706" numCol="1" anchor="t" anchorCtr="0" compatLnSpc="1">
              <a:prstTxWarp prst="textNoShape">
                <a:avLst/>
              </a:prstTxWarp>
            </a:bodyPr>
            <a:lstStyle/>
            <a:p>
              <a:endParaRPr lang="en-US">
                <a:solidFill>
                  <a:srgbClr val="505050"/>
                </a:solidFill>
              </a:endParaRPr>
            </a:p>
          </p:txBody>
        </p:sp>
        <p:pic>
          <p:nvPicPr>
            <p:cNvPr id="5" name="Picture 4"/>
            <p:cNvPicPr>
              <a:picLocks noChangeAspect="1"/>
            </p:cNvPicPr>
            <p:nvPr/>
          </p:nvPicPr>
          <p:blipFill>
            <a:blip r:embed="rId3"/>
            <a:stretch>
              <a:fillRect/>
            </a:stretch>
          </p:blipFill>
          <p:spPr>
            <a:xfrm>
              <a:off x="2221177" y="4637917"/>
              <a:ext cx="1164063" cy="665576"/>
            </a:xfrm>
            <a:prstGeom prst="rect">
              <a:avLst/>
            </a:prstGeom>
          </p:spPr>
        </p:pic>
        <p:sp>
          <p:nvSpPr>
            <p:cNvPr id="9"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r>
                <a:rPr lang="en-US" dirty="0">
                  <a:solidFill>
                    <a:srgbClr val="FFFFFF"/>
                  </a:solidFill>
                </a:rPr>
                <a:t>Container Host</a:t>
              </a:r>
            </a:p>
          </p:txBody>
        </p:sp>
        <p:sp>
          <p:nvSpPr>
            <p:cNvPr id="10"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r>
                <a:rPr lang="en-US" dirty="0">
                  <a:gradFill>
                    <a:gsLst>
                      <a:gs pos="16814">
                        <a:srgbClr val="FFFFFF"/>
                      </a:gs>
                      <a:gs pos="46000">
                        <a:srgbClr val="FFFFFF"/>
                      </a:gs>
                    </a:gsLst>
                    <a:lin ang="5400000" scaled="0"/>
                  </a:gradFill>
                </a:rPr>
                <a:t>Container</a:t>
              </a:r>
              <a:endParaRPr lang="en-US" sz="2000" dirty="0">
                <a:gradFill>
                  <a:gsLst>
                    <a:gs pos="16814">
                      <a:srgbClr val="FFFFFF"/>
                    </a:gs>
                    <a:gs pos="46000">
                      <a:srgbClr val="FFFFFF"/>
                    </a:gs>
                  </a:gsLst>
                  <a:lin ang="5400000" scaled="0"/>
                </a:gradFill>
              </a:endParaRPr>
            </a:p>
          </p:txBody>
        </p:sp>
        <p:sp>
          <p:nvSpPr>
            <p:cNvPr id="11" name="TextBox 10"/>
            <p:cNvSpPr txBox="1"/>
            <p:nvPr/>
          </p:nvSpPr>
          <p:spPr>
            <a:xfrm>
              <a:off x="1621713" y="5771364"/>
              <a:ext cx="2428554"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Physical Server</a:t>
              </a:r>
            </a:p>
          </p:txBody>
        </p:sp>
      </p:grpSp>
      <p:grpSp>
        <p:nvGrpSpPr>
          <p:cNvPr id="4" name="Group 3"/>
          <p:cNvGrpSpPr/>
          <p:nvPr/>
        </p:nvGrpSpPr>
        <p:grpSpPr>
          <a:xfrm>
            <a:off x="6294437" y="4107216"/>
            <a:ext cx="5360637" cy="2209446"/>
            <a:chOff x="6876442" y="4270330"/>
            <a:chExt cx="5360637" cy="2209446"/>
          </a:xfrm>
        </p:grpSpPr>
        <p:sp>
          <p:nvSpPr>
            <p:cNvPr id="12"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91414" tIns="45706" rIns="91414" bIns="45706" numCol="1" anchor="t" anchorCtr="0" compatLnSpc="1">
              <a:prstTxWarp prst="textNoShape">
                <a:avLst/>
              </a:prstTxWarp>
            </a:bodyPr>
            <a:lstStyle/>
            <a:p>
              <a:endParaRPr lang="en-US">
                <a:solidFill>
                  <a:srgbClr val="505050"/>
                </a:solidFill>
              </a:endParaRPr>
            </a:p>
          </p:txBody>
        </p:sp>
        <p:sp>
          <p:nvSpPr>
            <p:cNvPr id="14" name="Rectangular Callout 13"/>
            <p:cNvSpPr/>
            <p:nvPr/>
          </p:nvSpPr>
          <p:spPr bwMode="auto">
            <a:xfrm>
              <a:off x="10626208" y="4437811"/>
              <a:ext cx="1439955" cy="847673"/>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r>
                <a:rPr lang="en-US" dirty="0">
                  <a:solidFill>
                    <a:srgbClr val="FFFFFF"/>
                  </a:solidFill>
                </a:rPr>
                <a:t>Container Host</a:t>
              </a:r>
            </a:p>
            <a:p>
              <a:pPr algn="ctr" defTabSz="932219" fontAlgn="base">
                <a:spcBef>
                  <a:spcPct val="0"/>
                </a:spcBef>
                <a:spcAft>
                  <a:spcPct val="0"/>
                </a:spcAft>
              </a:pPr>
              <a:r>
                <a:rPr lang="en-US" sz="1000" dirty="0">
                  <a:solidFill>
                    <a:schemeClr val="bg2"/>
                  </a:solidFill>
                </a:rPr>
                <a:t>Nested Virtual Machine</a:t>
              </a:r>
            </a:p>
          </p:txBody>
        </p:sp>
        <p:sp>
          <p:nvSpPr>
            <p:cNvPr id="16" name="TextBox 15"/>
            <p:cNvSpPr txBox="1"/>
            <p:nvPr/>
          </p:nvSpPr>
          <p:spPr>
            <a:xfrm>
              <a:off x="7885521" y="5845336"/>
              <a:ext cx="2428554"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Physical Server</a:t>
              </a:r>
            </a:p>
          </p:txBody>
        </p:sp>
        <p:sp>
          <p:nvSpPr>
            <p:cNvPr id="17"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91414" tIns="45706" rIns="91414" bIns="45706" numCol="1" anchor="t" anchorCtr="0" compatLnSpc="1">
              <a:prstTxWarp prst="textNoShape">
                <a:avLst/>
              </a:prstTxWarp>
            </a:bodyPr>
            <a:lstStyle/>
            <a:p>
              <a:endParaRPr lang="en-US">
                <a:solidFill>
                  <a:srgbClr val="FFFFFF"/>
                </a:solidFill>
              </a:endParaRPr>
            </a:p>
          </p:txBody>
        </p:sp>
        <p:sp>
          <p:nvSpPr>
            <p:cNvPr id="18" name="Rectangular Callout 17"/>
            <p:cNvSpPr/>
            <p:nvPr/>
          </p:nvSpPr>
          <p:spPr bwMode="auto">
            <a:xfrm>
              <a:off x="10626208" y="5573383"/>
              <a:ext cx="1610871" cy="664050"/>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r>
                <a:rPr lang="en-US" sz="1599" dirty="0">
                  <a:solidFill>
                    <a:schemeClr val="bg2"/>
                  </a:solidFill>
                </a:rPr>
                <a:t>Virtual Machine Host</a:t>
              </a:r>
            </a:p>
          </p:txBody>
        </p:sp>
        <p:pic>
          <p:nvPicPr>
            <p:cNvPr id="13" name="Picture 12"/>
            <p:cNvPicPr>
              <a:picLocks noChangeAspect="1"/>
            </p:cNvPicPr>
            <p:nvPr/>
          </p:nvPicPr>
          <p:blipFill>
            <a:blip r:embed="rId3"/>
            <a:stretch>
              <a:fillRect/>
            </a:stretch>
          </p:blipFill>
          <p:spPr>
            <a:xfrm>
              <a:off x="8736975" y="4566292"/>
              <a:ext cx="685162" cy="391756"/>
            </a:xfrm>
            <a:prstGeom prst="rect">
              <a:avLst/>
            </a:prstGeom>
          </p:spPr>
        </p:pic>
        <p:sp>
          <p:nvSpPr>
            <p:cNvPr id="15"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r>
                <a:rPr lang="en-US" dirty="0">
                  <a:gradFill>
                    <a:gsLst>
                      <a:gs pos="16814">
                        <a:srgbClr val="FFFFFF"/>
                      </a:gs>
                      <a:gs pos="46000">
                        <a:srgbClr val="FFFFFF"/>
                      </a:gs>
                    </a:gsLst>
                    <a:lin ang="5400000" scaled="0"/>
                  </a:gradFill>
                </a:rPr>
                <a:t>Container</a:t>
              </a:r>
              <a:endParaRPr lang="en-US" sz="2000" dirty="0">
                <a:gradFill>
                  <a:gsLst>
                    <a:gs pos="16814">
                      <a:srgbClr val="FFFFFF"/>
                    </a:gs>
                    <a:gs pos="46000">
                      <a:srgbClr val="FFFFFF"/>
                    </a:gs>
                  </a:gsLst>
                  <a:lin ang="5400000" scaled="0"/>
                </a:gradFill>
              </a:endParaRPr>
            </a:p>
          </p:txBody>
        </p:sp>
        <p:sp>
          <p:nvSpPr>
            <p:cNvPr id="19" name="TextBox 18"/>
            <p:cNvSpPr txBox="1"/>
            <p:nvPr/>
          </p:nvSpPr>
          <p:spPr>
            <a:xfrm>
              <a:off x="8099937" y="5152489"/>
              <a:ext cx="369344" cy="461494"/>
            </a:xfrm>
            <a:prstGeom prst="rect">
              <a:avLst/>
            </a:prstGeom>
            <a:noFill/>
          </p:spPr>
          <p:txBody>
            <a:bodyPr wrap="none" lIns="182854" tIns="146283" rIns="182854" bIns="146283" rtlCol="0">
              <a:spAutoFit/>
            </a:bodyPr>
            <a:lstStyle/>
            <a:p>
              <a:pPr>
                <a:lnSpc>
                  <a:spcPct val="90000"/>
                </a:lnSpc>
                <a:spcAft>
                  <a:spcPts val="600"/>
                </a:spcAft>
              </a:pPr>
              <a:endParaRPr lang="en-US" sz="1199" dirty="0">
                <a:solidFill>
                  <a:schemeClr val="bg2"/>
                </a:solidFill>
              </a:endParaRPr>
            </a:p>
          </p:txBody>
        </p:sp>
      </p:grpSp>
      <p:sp>
        <p:nvSpPr>
          <p:cNvPr id="20" name="TextBox 19"/>
          <p:cNvSpPr txBox="1"/>
          <p:nvPr/>
        </p:nvSpPr>
        <p:spPr>
          <a:xfrm>
            <a:off x="10187781" y="6599958"/>
            <a:ext cx="927323" cy="190239"/>
          </a:xfrm>
          <a:prstGeom prst="rect">
            <a:avLst/>
          </a:prstGeom>
          <a:noFill/>
        </p:spPr>
        <p:txBody>
          <a:bodyPr wrap="none" rtlCol="0">
            <a:spAutoFit/>
          </a:bodyPr>
          <a:lstStyle/>
          <a:p>
            <a:r>
              <a:rPr lang="en-US" sz="612" dirty="0">
                <a:solidFill>
                  <a:schemeClr val="bg1"/>
                </a:solidFill>
              </a:rPr>
              <a:t>Content © Microsoft</a:t>
            </a:r>
          </a:p>
        </p:txBody>
      </p:sp>
      <mc:AlternateContent xmlns:mc="http://schemas.openxmlformats.org/markup-compatibility/2006" xmlns:p14="http://schemas.microsoft.com/office/powerpoint/2010/main">
        <mc:Choice Requires="p14">
          <p:contentPart p14:bwMode="auto" r:id="rId4">
            <p14:nvContentPartPr>
              <p14:cNvPr id="21" name="Ink 20"/>
              <p14:cNvContentPartPr/>
              <p14:nvPr/>
            </p14:nvContentPartPr>
            <p14:xfrm>
              <a:off x="10406974" y="2352620"/>
              <a:ext cx="13320" cy="25560"/>
            </p14:xfrm>
          </p:contentPart>
        </mc:Choice>
        <mc:Fallback xmlns="">
          <p:pic>
            <p:nvPicPr>
              <p:cNvPr id="21" name="Ink 20"/>
              <p:cNvPicPr/>
              <p:nvPr/>
            </p:nvPicPr>
            <p:blipFill>
              <a:blip r:embed="rId5"/>
              <a:stretch>
                <a:fillRect/>
              </a:stretch>
            </p:blipFill>
            <p:spPr>
              <a:xfrm>
                <a:off x="10401934" y="2346500"/>
                <a:ext cx="23040" cy="36360"/>
              </a:xfrm>
              <a:prstGeom prst="rect">
                <a:avLst/>
              </a:prstGeom>
            </p:spPr>
          </p:pic>
        </mc:Fallback>
      </mc:AlternateContent>
      <p:sp>
        <p:nvSpPr>
          <p:cNvPr id="22" name="Text Placeholder 6"/>
          <p:cNvSpPr txBox="1">
            <a:spLocks/>
          </p:cNvSpPr>
          <p:nvPr/>
        </p:nvSpPr>
        <p:spPr>
          <a:xfrm>
            <a:off x="6294437" y="1153476"/>
            <a:ext cx="5486400" cy="236173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3999"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652" dirty="0"/>
              <a:t>Hyper-V Containers</a:t>
            </a:r>
          </a:p>
          <a:p>
            <a:pPr marL="0" indent="0">
              <a:buFont typeface="Arial" pitchFamily="34" charset="0"/>
              <a:buNone/>
            </a:pPr>
            <a:r>
              <a:rPr lang="en-US" sz="2400" dirty="0">
                <a:solidFill>
                  <a:schemeClr val="accent6"/>
                </a:solidFill>
                <a:latin typeface="+mn-lt"/>
              </a:rPr>
              <a:t>Container must be Nano Server. </a:t>
            </a:r>
            <a:r>
              <a:rPr lang="en-US" sz="2400" i="1" dirty="0">
                <a:solidFill>
                  <a:schemeClr val="accent6"/>
                </a:solidFill>
                <a:latin typeface="+mn-lt"/>
              </a:rPr>
              <a:t> Server Core support coming…</a:t>
            </a:r>
            <a:endParaRPr lang="en-US" sz="2400" dirty="0">
              <a:solidFill>
                <a:schemeClr val="accent6"/>
              </a:solidFill>
              <a:latin typeface="+mn-lt"/>
            </a:endParaRPr>
          </a:p>
          <a:p>
            <a:pPr marL="0" indent="0">
              <a:buFont typeface="Arial" pitchFamily="34" charset="0"/>
              <a:buNone/>
            </a:pPr>
            <a:r>
              <a:rPr lang="en-US" sz="2400" dirty="0">
                <a:solidFill>
                  <a:schemeClr val="accent6"/>
                </a:solidFill>
                <a:latin typeface="+mn-lt"/>
              </a:rPr>
              <a:t>Host can be Nano Server, Windows Server Core or Windows Server w/Desktop</a:t>
            </a:r>
          </a:p>
        </p:txBody>
      </p:sp>
    </p:spTree>
    <p:extLst>
      <p:ext uri="{BB962C8B-B14F-4D97-AF65-F5344CB8AC3E}">
        <p14:creationId xmlns:p14="http://schemas.microsoft.com/office/powerpoint/2010/main" val="37753447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Brace 7"/>
          <p:cNvSpPr/>
          <p:nvPr/>
        </p:nvSpPr>
        <p:spPr>
          <a:xfrm>
            <a:off x="8455937" y="1321806"/>
            <a:ext cx="920835" cy="5133315"/>
          </a:xfrm>
          <a:prstGeom prst="rightBrace">
            <a:avLst>
              <a:gd name="adj1" fmla="val 90955"/>
              <a:gd name="adj2" fmla="val 50542"/>
            </a:avLst>
          </a:prstGeom>
          <a:ln w="38100">
            <a:solidFill>
              <a:srgbClr val="FFB9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p:cNvSpPr/>
          <p:nvPr/>
        </p:nvSpPr>
        <p:spPr bwMode="auto">
          <a:xfrm>
            <a:off x="3933421" y="1287462"/>
            <a:ext cx="4572000" cy="518160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Container Run-Times</a:t>
            </a:r>
          </a:p>
        </p:txBody>
      </p:sp>
      <p:cxnSp>
        <p:nvCxnSpPr>
          <p:cNvPr id="10" name="Straight Arrow Connector 21"/>
          <p:cNvCxnSpPr>
            <a:stCxn id="29" idx="3"/>
          </p:cNvCxnSpPr>
          <p:nvPr/>
        </p:nvCxnSpPr>
        <p:spPr>
          <a:xfrm flipV="1">
            <a:off x="3026706" y="2830893"/>
            <a:ext cx="1988327" cy="1047369"/>
          </a:xfrm>
          <a:prstGeom prst="straightConnector1">
            <a:avLst/>
          </a:prstGeom>
          <a:ln w="38100">
            <a:solidFill>
              <a:schemeClr val="accent5"/>
            </a:solidFill>
            <a:headEnd type="none"/>
            <a:tailEnd type="triangle"/>
          </a:ln>
        </p:spPr>
        <p:style>
          <a:lnRef idx="2">
            <a:schemeClr val="accent2"/>
          </a:lnRef>
          <a:fillRef idx="0">
            <a:schemeClr val="accent2"/>
          </a:fillRef>
          <a:effectRef idx="1">
            <a:schemeClr val="accent2"/>
          </a:effectRef>
          <a:fontRef idx="minor">
            <a:schemeClr val="tx1"/>
          </a:fontRef>
        </p:style>
      </p:cxnSp>
      <p:cxnSp>
        <p:nvCxnSpPr>
          <p:cNvPr id="47" name="Straight Arrow Connector 23"/>
          <p:cNvCxnSpPr>
            <a:stCxn id="29" idx="3"/>
          </p:cNvCxnSpPr>
          <p:nvPr/>
        </p:nvCxnSpPr>
        <p:spPr>
          <a:xfrm>
            <a:off x="3026706" y="3878262"/>
            <a:ext cx="1994388" cy="1105214"/>
          </a:xfrm>
          <a:prstGeom prst="straightConnector1">
            <a:avLst/>
          </a:prstGeom>
          <a:ln w="38100">
            <a:solidFill>
              <a:schemeClr val="accent5"/>
            </a:solidFill>
            <a:headEnd type="none"/>
            <a:tailEnd type="triangle"/>
          </a:ln>
        </p:spPr>
        <p:style>
          <a:lnRef idx="2">
            <a:schemeClr val="accent2"/>
          </a:lnRef>
          <a:fillRef idx="0">
            <a:schemeClr val="accent2"/>
          </a:fillRef>
          <a:effectRef idx="1">
            <a:schemeClr val="accent2"/>
          </a:effectRef>
          <a:fontRef idx="minor">
            <a:schemeClr val="tx1"/>
          </a:fontRef>
        </p:style>
      </p:cxnSp>
      <p:sp>
        <p:nvSpPr>
          <p:cNvPr id="7" name="Title 6"/>
          <p:cNvSpPr>
            <a:spLocks noGrp="1"/>
          </p:cNvSpPr>
          <p:nvPr>
            <p:ph type="title"/>
          </p:nvPr>
        </p:nvSpPr>
        <p:spPr/>
        <p:txBody>
          <a:bodyPr/>
          <a:lstStyle/>
          <a:p>
            <a:r>
              <a:rPr lang="en-US" dirty="0"/>
              <a:t>Modern App Development, Flexible Isolation</a:t>
            </a:r>
          </a:p>
        </p:txBody>
      </p:sp>
      <p:sp>
        <p:nvSpPr>
          <p:cNvPr id="58" name="Rectangle 25"/>
          <p:cNvSpPr/>
          <p:nvPr/>
        </p:nvSpPr>
        <p:spPr>
          <a:xfrm>
            <a:off x="5773895" y="753440"/>
            <a:ext cx="1828800" cy="369332"/>
          </a:xfrm>
          <a:prstGeom prst="rect">
            <a:avLst/>
          </a:prstGeom>
        </p:spPr>
        <p:txBody>
          <a:bodyPr wrap="square">
            <a:spAutoFit/>
          </a:bodyPr>
          <a:lstStyle/>
          <a:p>
            <a:pPr algn="ctr"/>
            <a:endParaRPr lang="en-US" dirty="0">
              <a:solidFill>
                <a:schemeClr val="bg1"/>
              </a:solidFill>
              <a:latin typeface="Segoe UI Light" panose="020B0502040204020203" pitchFamily="34" charset="0"/>
              <a:cs typeface="Segoe UI Light" panose="020B0502040204020203" pitchFamily="34" charset="0"/>
            </a:endParaRPr>
          </a:p>
        </p:txBody>
      </p:sp>
      <p:sp>
        <p:nvSpPr>
          <p:cNvPr id="39" name="TextBox 38"/>
          <p:cNvSpPr txBox="1"/>
          <p:nvPr/>
        </p:nvSpPr>
        <p:spPr>
          <a:xfrm>
            <a:off x="1079930" y="3248849"/>
            <a:ext cx="1395254" cy="738664"/>
          </a:xfrm>
          <a:prstGeom prst="rect">
            <a:avLst/>
          </a:prstGeom>
          <a:noFill/>
        </p:spPr>
        <p:txBody>
          <a:bodyPr wrap="none" lIns="182880" tIns="146304" rIns="182880" bIns="146304" rtlCol="0">
            <a:spAutoFit/>
          </a:bodyPr>
          <a:lstStyle/>
          <a:p>
            <a:pPr>
              <a:lnSpc>
                <a:spcPct val="90000"/>
              </a:lnSpc>
            </a:pPr>
            <a:r>
              <a:rPr lang="en-US" sz="1600" dirty="0">
                <a:gradFill>
                  <a:gsLst>
                    <a:gs pos="2917">
                      <a:schemeClr val="tx1"/>
                    </a:gs>
                    <a:gs pos="30000">
                      <a:schemeClr val="tx1"/>
                    </a:gs>
                  </a:gsLst>
                  <a:lin ang="5400000" scaled="0"/>
                </a:gradFill>
              </a:rPr>
              <a:t>Application</a:t>
            </a:r>
          </a:p>
          <a:p>
            <a:pPr>
              <a:lnSpc>
                <a:spcPct val="90000"/>
              </a:lnSpc>
            </a:pPr>
            <a:r>
              <a:rPr lang="en-US" sz="1600" dirty="0">
                <a:gradFill>
                  <a:gsLst>
                    <a:gs pos="2917">
                      <a:schemeClr val="tx1"/>
                    </a:gs>
                    <a:gs pos="30000">
                      <a:schemeClr val="tx1"/>
                    </a:gs>
                  </a:gsLst>
                  <a:lin ang="5400000" scaled="0"/>
                </a:gradFill>
              </a:rPr>
              <a:t>Framework</a:t>
            </a:r>
          </a:p>
        </p:txBody>
      </p:sp>
      <p:grpSp>
        <p:nvGrpSpPr>
          <p:cNvPr id="15" name="Group 14"/>
          <p:cNvGrpSpPr/>
          <p:nvPr/>
        </p:nvGrpSpPr>
        <p:grpSpPr>
          <a:xfrm>
            <a:off x="5017410" y="1938192"/>
            <a:ext cx="2404022" cy="1737360"/>
            <a:chOff x="5059355" y="1938192"/>
            <a:chExt cx="2404022" cy="1737360"/>
          </a:xfrm>
        </p:grpSpPr>
        <p:sp>
          <p:nvSpPr>
            <p:cNvPr id="2" name="Rectangle 1"/>
            <p:cNvSpPr/>
            <p:nvPr/>
          </p:nvSpPr>
          <p:spPr bwMode="auto">
            <a:xfrm>
              <a:off x="5059355" y="1938192"/>
              <a:ext cx="2404022" cy="173736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17"/>
            <p:cNvSpPr txBox="1"/>
            <p:nvPr/>
          </p:nvSpPr>
          <p:spPr>
            <a:xfrm>
              <a:off x="5059355" y="1958652"/>
              <a:ext cx="2404022"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accent2"/>
                  </a:solidFill>
                </a:rPr>
                <a:t>Hyper-V Container</a:t>
              </a:r>
            </a:p>
          </p:txBody>
        </p:sp>
        <p:pic>
          <p:nvPicPr>
            <p:cNvPr id="44" name="Picture 43"/>
            <p:cNvPicPr>
              <a:picLocks noChangeAspect="1"/>
            </p:cNvPicPr>
            <p:nvPr/>
          </p:nvPicPr>
          <p:blipFill>
            <a:blip r:embed="rId3"/>
            <a:stretch>
              <a:fillRect/>
            </a:stretch>
          </p:blipFill>
          <p:spPr>
            <a:xfrm>
              <a:off x="5346966" y="2478656"/>
              <a:ext cx="1828800" cy="1094806"/>
            </a:xfrm>
            <a:prstGeom prst="rect">
              <a:avLst/>
            </a:prstGeom>
          </p:spPr>
        </p:pic>
      </p:grpSp>
      <p:sp>
        <p:nvSpPr>
          <p:cNvPr id="45" name="Rectangle 44"/>
          <p:cNvSpPr/>
          <p:nvPr/>
        </p:nvSpPr>
        <p:spPr bwMode="auto">
          <a:xfrm>
            <a:off x="5017410" y="4259261"/>
            <a:ext cx="2404022" cy="173736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p:cNvGrpSpPr/>
          <p:nvPr/>
        </p:nvGrpSpPr>
        <p:grpSpPr>
          <a:xfrm>
            <a:off x="5035911" y="4335462"/>
            <a:ext cx="2414781" cy="1743873"/>
            <a:chOff x="5035911" y="4335462"/>
            <a:chExt cx="2414781" cy="1743873"/>
          </a:xfrm>
        </p:grpSpPr>
        <p:sp>
          <p:nvSpPr>
            <p:cNvPr id="48" name="TextBox 17"/>
            <p:cNvSpPr txBox="1"/>
            <p:nvPr/>
          </p:nvSpPr>
          <p:spPr>
            <a:xfrm>
              <a:off x="5035911" y="5285271"/>
              <a:ext cx="2414781" cy="794064"/>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accent2"/>
                  </a:solidFill>
                </a:rPr>
                <a:t>Windows Server Container</a:t>
              </a:r>
            </a:p>
          </p:txBody>
        </p:sp>
        <p:pic>
          <p:nvPicPr>
            <p:cNvPr id="43" name="Picture 42"/>
            <p:cNvPicPr>
              <a:picLocks noChangeAspect="1"/>
            </p:cNvPicPr>
            <p:nvPr/>
          </p:nvPicPr>
          <p:blipFill>
            <a:blip r:embed="rId4"/>
            <a:stretch>
              <a:fillRect/>
            </a:stretch>
          </p:blipFill>
          <p:spPr>
            <a:xfrm>
              <a:off x="5323522" y="4335462"/>
              <a:ext cx="1828800" cy="1045654"/>
            </a:xfrm>
            <a:prstGeom prst="rect">
              <a:avLst/>
            </a:prstGeom>
          </p:spPr>
        </p:pic>
      </p:grpSp>
      <p:sp>
        <p:nvSpPr>
          <p:cNvPr id="4" name="TextBox 3"/>
          <p:cNvSpPr txBox="1"/>
          <p:nvPr/>
        </p:nvSpPr>
        <p:spPr>
          <a:xfrm>
            <a:off x="3933421" y="5935662"/>
            <a:ext cx="45720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chemeClr val="bg1"/>
                </a:solidFill>
                <a:latin typeface="+mj-lt"/>
              </a:rPr>
              <a:t>Write once, deploy anywhere</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7422" y="3559070"/>
            <a:ext cx="2983998" cy="762002"/>
          </a:xfrm>
          <a:prstGeom prst="rect">
            <a:avLst/>
          </a:prstGeom>
        </p:spPr>
      </p:pic>
      <p:grpSp>
        <p:nvGrpSpPr>
          <p:cNvPr id="9" name="Group 8"/>
          <p:cNvGrpSpPr/>
          <p:nvPr/>
        </p:nvGrpSpPr>
        <p:grpSpPr>
          <a:xfrm>
            <a:off x="9376771" y="1287462"/>
            <a:ext cx="2514600" cy="5181600"/>
            <a:chOff x="9376771" y="1287462"/>
            <a:chExt cx="2514600" cy="5181600"/>
          </a:xfrm>
        </p:grpSpPr>
        <p:sp>
          <p:nvSpPr>
            <p:cNvPr id="81" name="Rounded Rectangle 1"/>
            <p:cNvSpPr/>
            <p:nvPr/>
          </p:nvSpPr>
          <p:spPr bwMode="auto">
            <a:xfrm>
              <a:off x="9376771" y="1287462"/>
              <a:ext cx="2514600" cy="5181600"/>
            </a:xfrm>
            <a:prstGeom prst="roundRect">
              <a:avLst>
                <a:gd name="adj" fmla="val 0"/>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a:lnSpc>
                  <a:spcPct val="90000"/>
                </a:lnSpc>
                <a:spcAft>
                  <a:spcPts val="600"/>
                </a:spcAft>
              </a:pPr>
              <a:r>
                <a:rPr lang="en-US" dirty="0">
                  <a:solidFill>
                    <a:schemeClr val="accent2"/>
                  </a:solidFill>
                </a:rPr>
                <a:t>Container Management</a:t>
              </a:r>
            </a:p>
          </p:txBody>
        </p:sp>
        <p:grpSp>
          <p:nvGrpSpPr>
            <p:cNvPr id="61" name="Group 29"/>
            <p:cNvGrpSpPr/>
            <p:nvPr/>
          </p:nvGrpSpPr>
          <p:grpSpPr>
            <a:xfrm>
              <a:off x="9723437" y="1428976"/>
              <a:ext cx="1828800" cy="1371600"/>
              <a:chOff x="4095970" y="-661887"/>
              <a:chExt cx="1828800" cy="1371600"/>
            </a:xfrm>
          </p:grpSpPr>
          <p:sp>
            <p:nvSpPr>
              <p:cNvPr id="68" name="Rectangle 67"/>
              <p:cNvSpPr/>
              <p:nvPr/>
            </p:nvSpPr>
            <p:spPr>
              <a:xfrm>
                <a:off x="4095970" y="-661887"/>
                <a:ext cx="1828800" cy="1371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a:t>PowerShell</a:t>
                </a:r>
              </a:p>
            </p:txBody>
          </p:sp>
          <p:pic>
            <p:nvPicPr>
              <p:cNvPr id="69" name="Picture 6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8334" y="-244583"/>
                <a:ext cx="884073" cy="884073"/>
              </a:xfrm>
              <a:prstGeom prst="rect">
                <a:avLst/>
              </a:prstGeom>
            </p:spPr>
          </p:pic>
        </p:grpSp>
        <p:grpSp>
          <p:nvGrpSpPr>
            <p:cNvPr id="62" name="Group 30"/>
            <p:cNvGrpSpPr/>
            <p:nvPr/>
          </p:nvGrpSpPr>
          <p:grpSpPr>
            <a:xfrm>
              <a:off x="9719671" y="4372041"/>
              <a:ext cx="1828800" cy="1388456"/>
              <a:chOff x="8354162" y="845633"/>
              <a:chExt cx="1828800" cy="1388456"/>
            </a:xfrm>
          </p:grpSpPr>
          <p:sp>
            <p:nvSpPr>
              <p:cNvPr id="66" name="Rectangle 65"/>
              <p:cNvSpPr/>
              <p:nvPr/>
            </p:nvSpPr>
            <p:spPr>
              <a:xfrm>
                <a:off x="8354162" y="845633"/>
                <a:ext cx="1828800" cy="1371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a:t>Others</a:t>
                </a:r>
              </a:p>
            </p:txBody>
          </p:sp>
          <p:pic>
            <p:nvPicPr>
              <p:cNvPr id="67" name="Picture 2" descr="C:\Users\mitchellg\Desktop\Automated_2.png"/>
              <p:cNvPicPr>
                <a:picLocks noChangeAspect="1" noChangeArrowheads="1"/>
              </p:cNvPicPr>
              <p:nvPr/>
            </p:nvPicPr>
            <p:blipFill>
              <a:blip r:embed="rId7" cstate="print">
                <a:lum bright="100000"/>
              </a:blip>
              <a:srcRect/>
              <a:stretch>
                <a:fillRect/>
              </a:stretch>
            </p:blipFill>
            <p:spPr bwMode="auto">
              <a:xfrm>
                <a:off x="8662935" y="1022834"/>
                <a:ext cx="1211255" cy="1211255"/>
              </a:xfrm>
              <a:prstGeom prst="rect">
                <a:avLst/>
              </a:prstGeom>
              <a:noFill/>
            </p:spPr>
          </p:pic>
        </p:grpSp>
        <p:grpSp>
          <p:nvGrpSpPr>
            <p:cNvPr id="63" name="Group 31"/>
            <p:cNvGrpSpPr/>
            <p:nvPr/>
          </p:nvGrpSpPr>
          <p:grpSpPr>
            <a:xfrm>
              <a:off x="9655873" y="2887662"/>
              <a:ext cx="1956396" cy="1371600"/>
              <a:chOff x="6173862" y="2274002"/>
              <a:chExt cx="1956396" cy="1371600"/>
            </a:xfrm>
          </p:grpSpPr>
          <p:sp>
            <p:nvSpPr>
              <p:cNvPr id="64" name="Rectangle 63"/>
              <p:cNvSpPr/>
              <p:nvPr/>
            </p:nvSpPr>
            <p:spPr>
              <a:xfrm>
                <a:off x="6237660" y="2274002"/>
                <a:ext cx="1828800" cy="1371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dirty="0"/>
                  <a:t>Docker</a:t>
                </a:r>
              </a:p>
            </p:txBody>
          </p:sp>
          <p:pic>
            <p:nvPicPr>
              <p:cNvPr id="65" name="Picture 6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3862" y="2719557"/>
                <a:ext cx="1956396" cy="672474"/>
              </a:xfrm>
              <a:prstGeom prst="rect">
                <a:avLst/>
              </a:prstGeom>
            </p:spPr>
          </p:pic>
        </p:grpSp>
      </p:grpSp>
      <p:grpSp>
        <p:nvGrpSpPr>
          <p:cNvPr id="17" name="Group 16"/>
          <p:cNvGrpSpPr/>
          <p:nvPr/>
        </p:nvGrpSpPr>
        <p:grpSpPr>
          <a:xfrm>
            <a:off x="512106" y="1287462"/>
            <a:ext cx="2514600" cy="5181600"/>
            <a:chOff x="512106" y="1287462"/>
            <a:chExt cx="2514600" cy="5181600"/>
          </a:xfrm>
        </p:grpSpPr>
        <p:sp>
          <p:nvSpPr>
            <p:cNvPr id="29" name="Rounded Rectangle 10"/>
            <p:cNvSpPr/>
            <p:nvPr/>
          </p:nvSpPr>
          <p:spPr bwMode="auto">
            <a:xfrm>
              <a:off x="512106" y="1287462"/>
              <a:ext cx="2514600" cy="51816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algn="ctr">
                <a:lnSpc>
                  <a:spcPct val="90000"/>
                </a:lnSpc>
                <a:spcAft>
                  <a:spcPts val="600"/>
                </a:spcAft>
              </a:pPr>
              <a:r>
                <a:rPr lang="en-US" dirty="0">
                  <a:solidFill>
                    <a:schemeClr val="accent2"/>
                  </a:solidFill>
                </a:rPr>
                <a:t>Windows Container Images</a:t>
              </a:r>
            </a:p>
          </p:txBody>
        </p:sp>
        <p:grpSp>
          <p:nvGrpSpPr>
            <p:cNvPr id="13" name="Group 12"/>
            <p:cNvGrpSpPr/>
            <p:nvPr/>
          </p:nvGrpSpPr>
          <p:grpSpPr>
            <a:xfrm>
              <a:off x="855006" y="1713409"/>
              <a:ext cx="1840521" cy="3888159"/>
              <a:chOff x="855006" y="1713409"/>
              <a:chExt cx="1840521" cy="3888159"/>
            </a:xfrm>
          </p:grpSpPr>
          <p:grpSp>
            <p:nvGrpSpPr>
              <p:cNvPr id="73" name="Group 72"/>
              <p:cNvGrpSpPr/>
              <p:nvPr/>
            </p:nvGrpSpPr>
            <p:grpSpPr>
              <a:xfrm>
                <a:off x="866727" y="4549242"/>
                <a:ext cx="1828800" cy="1052326"/>
                <a:chOff x="7926521" y="5797736"/>
                <a:chExt cx="1828800" cy="1052326"/>
              </a:xfrm>
            </p:grpSpPr>
            <p:pic>
              <p:nvPicPr>
                <p:cNvPr id="74" name="Picture 73"/>
                <p:cNvPicPr>
                  <a:picLocks noChangeAspect="1"/>
                </p:cNvPicPr>
                <p:nvPr/>
              </p:nvPicPr>
              <p:blipFill>
                <a:blip r:embed="rId9"/>
                <a:stretch>
                  <a:fillRect/>
                </a:stretch>
              </p:blipFill>
              <p:spPr>
                <a:xfrm>
                  <a:off x="7926521" y="5797736"/>
                  <a:ext cx="1828800" cy="1052326"/>
                </a:xfrm>
                <a:prstGeom prst="rect">
                  <a:avLst/>
                </a:prstGeom>
              </p:spPr>
            </p:pic>
            <p:pic>
              <p:nvPicPr>
                <p:cNvPr id="82" name="Picture 8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00654" y="6126189"/>
                  <a:ext cx="1680535" cy="395420"/>
                </a:xfrm>
                <a:prstGeom prst="rect">
                  <a:avLst/>
                </a:prstGeom>
              </p:spPr>
            </p:pic>
          </p:grpSp>
          <p:grpSp>
            <p:nvGrpSpPr>
              <p:cNvPr id="83" name="Group 82"/>
              <p:cNvGrpSpPr/>
              <p:nvPr/>
            </p:nvGrpSpPr>
            <p:grpSpPr>
              <a:xfrm>
                <a:off x="866727" y="3131325"/>
                <a:ext cx="1828800" cy="1052326"/>
                <a:chOff x="7909068" y="4710379"/>
                <a:chExt cx="1828800" cy="1052326"/>
              </a:xfrm>
            </p:grpSpPr>
            <p:pic>
              <p:nvPicPr>
                <p:cNvPr id="84" name="Picture 83"/>
                <p:cNvPicPr>
                  <a:picLocks noChangeAspect="1"/>
                </p:cNvPicPr>
                <p:nvPr/>
              </p:nvPicPr>
              <p:blipFill>
                <a:blip r:embed="rId9"/>
                <a:stretch>
                  <a:fillRect/>
                </a:stretch>
              </p:blipFill>
              <p:spPr>
                <a:xfrm>
                  <a:off x="7909068" y="4710379"/>
                  <a:ext cx="1828800" cy="1052326"/>
                </a:xfrm>
                <a:prstGeom prst="rect">
                  <a:avLst/>
                </a:prstGeom>
              </p:spPr>
            </p:pic>
            <p:sp>
              <p:nvSpPr>
                <p:cNvPr id="85" name="Rectangle 84"/>
                <p:cNvSpPr/>
                <p:nvPr/>
              </p:nvSpPr>
              <p:spPr>
                <a:xfrm>
                  <a:off x="8005788" y="4913377"/>
                  <a:ext cx="1635360" cy="646331"/>
                </a:xfrm>
                <a:prstGeom prst="rect">
                  <a:avLst/>
                </a:prstGeom>
              </p:spPr>
              <p:txBody>
                <a:bodyPr wrap="square">
                  <a:spAutoFit/>
                </a:bodyPr>
                <a:lstStyle/>
                <a:p>
                  <a:pPr algn="ctr">
                    <a:lnSpc>
                      <a:spcPct val="90000"/>
                    </a:lnSpc>
                  </a:pPr>
                  <a:r>
                    <a:rPr lang="en-US" sz="2000" b="1" dirty="0">
                      <a:gradFill>
                        <a:gsLst>
                          <a:gs pos="2917">
                            <a:schemeClr val="tx1"/>
                          </a:gs>
                          <a:gs pos="30000">
                            <a:schemeClr val="tx1"/>
                          </a:gs>
                        </a:gsLst>
                        <a:lin ang="5400000" scaled="0"/>
                      </a:gradFill>
                      <a:latin typeface="+mj-lt"/>
                    </a:rPr>
                    <a:t>Application</a:t>
                  </a:r>
                </a:p>
                <a:p>
                  <a:pPr algn="ctr">
                    <a:lnSpc>
                      <a:spcPct val="90000"/>
                    </a:lnSpc>
                  </a:pPr>
                  <a:r>
                    <a:rPr lang="en-US" sz="2000" b="1" dirty="0">
                      <a:gradFill>
                        <a:gsLst>
                          <a:gs pos="2917">
                            <a:schemeClr val="tx1"/>
                          </a:gs>
                          <a:gs pos="30000">
                            <a:schemeClr val="tx1"/>
                          </a:gs>
                        </a:gsLst>
                        <a:lin ang="5400000" scaled="0"/>
                      </a:gradFill>
                      <a:latin typeface="+mj-lt"/>
                    </a:rPr>
                    <a:t>Framework</a:t>
                  </a:r>
                </a:p>
              </p:txBody>
            </p:sp>
          </p:grpSp>
          <p:grpSp>
            <p:nvGrpSpPr>
              <p:cNvPr id="12" name="Group 11"/>
              <p:cNvGrpSpPr/>
              <p:nvPr/>
            </p:nvGrpSpPr>
            <p:grpSpPr>
              <a:xfrm>
                <a:off x="855006" y="1713409"/>
                <a:ext cx="1828800" cy="1052326"/>
                <a:chOff x="-1427125" y="1981800"/>
                <a:chExt cx="1828800" cy="1052326"/>
              </a:xfrm>
            </p:grpSpPr>
            <p:pic>
              <p:nvPicPr>
                <p:cNvPr id="87" name="Picture 86"/>
                <p:cNvPicPr>
                  <a:picLocks noChangeAspect="1"/>
                </p:cNvPicPr>
                <p:nvPr/>
              </p:nvPicPr>
              <p:blipFill>
                <a:blip r:embed="rId9"/>
                <a:stretch>
                  <a:fillRect/>
                </a:stretch>
              </p:blipFill>
              <p:spPr>
                <a:xfrm>
                  <a:off x="-1427125" y="1981800"/>
                  <a:ext cx="1828800" cy="1052326"/>
                </a:xfrm>
                <a:prstGeom prst="rect">
                  <a:avLst/>
                </a:prstGeom>
              </p:spPr>
            </p:pic>
            <p:pic>
              <p:nvPicPr>
                <p:cNvPr id="91" name="Picture 9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799289" y="2206773"/>
                  <a:ext cx="566533" cy="605357"/>
                </a:xfrm>
                <a:prstGeom prst="rect">
                  <a:avLst/>
                </a:prstGeom>
              </p:spPr>
            </p:pic>
          </p:grpSp>
        </p:grpSp>
      </p:grpSp>
    </p:spTree>
    <p:extLst>
      <p:ext uri="{BB962C8B-B14F-4D97-AF65-F5344CB8AC3E}">
        <p14:creationId xmlns:p14="http://schemas.microsoft.com/office/powerpoint/2010/main" val="3105584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22" presetClass="entr" presetSubtype="8" fill="hold" nodeType="after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1250"/>
                                        <p:tgtEl>
                                          <p:spTgt spid="10"/>
                                        </p:tgtEl>
                                      </p:cBhvr>
                                    </p:animEffect>
                                  </p:childTnLst>
                                </p:cTn>
                              </p:par>
                              <p:par>
                                <p:cTn id="15" presetID="22" presetClass="entr" presetSubtype="8" fill="hold" nodeType="withEffect">
                                  <p:stCondLst>
                                    <p:cond delay="50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125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8" fill="hold" grpId="0" nodeType="afterEffect">
                                  <p:stCondLst>
                                    <p:cond delay="50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Tell and Show</a:t>
            </a:r>
          </a:p>
        </p:txBody>
      </p:sp>
      <p:sp>
        <p:nvSpPr>
          <p:cNvPr id="4" name="Text Placeholder 3"/>
          <p:cNvSpPr>
            <a:spLocks noGrp="1"/>
          </p:cNvSpPr>
          <p:nvPr>
            <p:ph type="body" sz="quarter" idx="12"/>
          </p:nvPr>
        </p:nvSpPr>
        <p:spPr/>
        <p:txBody>
          <a:bodyPr/>
          <a:lstStyle/>
          <a:p>
            <a:r>
              <a:rPr lang="en-US" dirty="0"/>
              <a:t>Enough talking, show me!</a:t>
            </a:r>
          </a:p>
        </p:txBody>
      </p:sp>
    </p:spTree>
    <p:extLst>
      <p:ext uri="{BB962C8B-B14F-4D97-AF65-F5344CB8AC3E}">
        <p14:creationId xmlns:p14="http://schemas.microsoft.com/office/powerpoint/2010/main" val="1376143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 Forget the GUI</a:t>
            </a:r>
          </a:p>
        </p:txBody>
      </p:sp>
      <p:sp>
        <p:nvSpPr>
          <p:cNvPr id="3" name="Text Placeholder 2"/>
          <p:cNvSpPr>
            <a:spLocks noGrp="1"/>
          </p:cNvSpPr>
          <p:nvPr>
            <p:ph type="body" sz="quarter" idx="10"/>
          </p:nvPr>
        </p:nvSpPr>
        <p:spPr>
          <a:xfrm>
            <a:off x="350837" y="2315938"/>
            <a:ext cx="5410199" cy="4284020"/>
          </a:xfrm>
        </p:spPr>
        <p:txBody>
          <a:bodyPr>
            <a:normAutofit/>
          </a:bodyPr>
          <a:lstStyle/>
          <a:p>
            <a:pPr marL="0" indent="0" algn="ctr">
              <a:buNone/>
            </a:pPr>
            <a:r>
              <a:rPr lang="en-US" sz="4800" b="1" dirty="0"/>
              <a:t>Get comfortable with the command line!</a:t>
            </a:r>
          </a:p>
          <a:p>
            <a:pPr marL="0" indent="0" algn="ctr">
              <a:buNone/>
            </a:pPr>
            <a:endParaRPr lang="en-US" sz="4800" b="1" dirty="0"/>
          </a:p>
          <a:p>
            <a:pPr marL="0" indent="0" algn="ctr">
              <a:buNone/>
            </a:pPr>
            <a:r>
              <a:rPr lang="en-US" sz="4400" dirty="0"/>
              <a:t>(--help is your friend)</a:t>
            </a:r>
          </a:p>
        </p:txBody>
      </p:sp>
      <p:sp>
        <p:nvSpPr>
          <p:cNvPr id="16" name="TextBox 15"/>
          <p:cNvSpPr txBox="1"/>
          <p:nvPr/>
        </p:nvSpPr>
        <p:spPr>
          <a:xfrm>
            <a:off x="10187781" y="6599958"/>
            <a:ext cx="927323" cy="190239"/>
          </a:xfrm>
          <a:prstGeom prst="rect">
            <a:avLst/>
          </a:prstGeom>
          <a:noFill/>
        </p:spPr>
        <p:txBody>
          <a:bodyPr wrap="none" rtlCol="0">
            <a:spAutoFit/>
          </a:bodyPr>
          <a:lstStyle/>
          <a:p>
            <a:r>
              <a:rPr lang="en-US" sz="612" dirty="0">
                <a:solidFill>
                  <a:schemeClr val="bg1"/>
                </a:solidFill>
              </a:rPr>
              <a:t>Content © Microsoft</a:t>
            </a:r>
          </a:p>
        </p:txBody>
      </p:sp>
      <p:pic>
        <p:nvPicPr>
          <p:cNvPr id="1026" name="Picture 2" descr="Install complete&g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3629" y="1897062"/>
            <a:ext cx="6280574" cy="4962886"/>
          </a:xfrm>
          <a:prstGeom prst="rect">
            <a:avLst/>
          </a:prstGeom>
          <a:noFill/>
          <a:extLst>
            <a:ext uri="{909E8E84-426E-40DD-AFC4-6F175D3DCCD1}">
              <a14:hiddenFill xmlns:a14="http://schemas.microsoft.com/office/drawing/2010/main">
                <a:solidFill>
                  <a:srgbClr val="FFFFFF"/>
                </a:solidFill>
              </a14:hiddenFill>
            </a:ext>
          </a:extLst>
        </p:spPr>
      </p:pic>
      <p:sp>
        <p:nvSpPr>
          <p:cNvPr id="4" name="&quot;No&quot; Symbol 3"/>
          <p:cNvSpPr/>
          <p:nvPr/>
        </p:nvSpPr>
        <p:spPr bwMode="auto">
          <a:xfrm>
            <a:off x="7056437" y="2125662"/>
            <a:ext cx="4648200" cy="4474296"/>
          </a:xfrm>
          <a:prstGeom prst="noSmoking">
            <a:avLst/>
          </a:prstGeom>
          <a:solidFill>
            <a:srgbClr val="C0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29222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5387108"/>
          </a:xfrm>
        </p:spPr>
        <p:txBody>
          <a:bodyPr>
            <a:normAutofit/>
          </a:bodyPr>
          <a:lstStyle/>
          <a:p>
            <a:pPr marL="0" indent="0">
              <a:buNone/>
            </a:pPr>
            <a:r>
              <a:rPr lang="en-US" sz="4400" dirty="0"/>
              <a:t>Available Hosts</a:t>
            </a:r>
          </a:p>
          <a:p>
            <a:pPr marL="342900" lvl="1" indent="0">
              <a:buNone/>
            </a:pPr>
            <a:r>
              <a:rPr lang="en-US" sz="2800" dirty="0"/>
              <a:t>Windows Server 2016 (&gt;= TP5), Windows 10 Anniversary (not home)</a:t>
            </a:r>
          </a:p>
          <a:p>
            <a:pPr marL="342900" lvl="1" indent="0">
              <a:buNone/>
            </a:pPr>
            <a:endParaRPr lang="en-US" sz="2800" dirty="0"/>
          </a:p>
          <a:p>
            <a:pPr marL="101600" indent="0">
              <a:buNone/>
            </a:pPr>
            <a:r>
              <a:rPr lang="en-US" sz="4400" dirty="0"/>
              <a:t>Add Features</a:t>
            </a:r>
          </a:p>
          <a:p>
            <a:pPr marL="101600" indent="0">
              <a:buNone/>
            </a:pPr>
            <a:r>
              <a:rPr lang="en-US" sz="4400" dirty="0"/>
              <a:t>	Hyper-V &amp; Containers</a:t>
            </a:r>
          </a:p>
          <a:p>
            <a:pPr lvl="1"/>
            <a:endParaRPr lang="en-US" sz="2800" dirty="0"/>
          </a:p>
          <a:p>
            <a:pPr marL="0" indent="0">
              <a:buNone/>
            </a:pPr>
            <a:r>
              <a:rPr lang="en-US" sz="4400" dirty="0"/>
              <a:t>Install Docker Client and Server (don’t use GUI)</a:t>
            </a:r>
          </a:p>
          <a:p>
            <a:pPr marL="342900" lvl="1" indent="0">
              <a:buNone/>
            </a:pPr>
            <a:r>
              <a:rPr lang="en-US" sz="2800" dirty="0">
                <a:hlinkClick r:id="rId3"/>
              </a:rPr>
              <a:t>http://aka.ms/containers</a:t>
            </a:r>
            <a:endParaRPr lang="en-US" sz="2800" dirty="0"/>
          </a:p>
          <a:p>
            <a:endParaRPr lang="en-US" sz="4400" dirty="0"/>
          </a:p>
          <a:p>
            <a:endParaRPr lang="en-US" sz="4400" dirty="0"/>
          </a:p>
        </p:txBody>
      </p:sp>
      <p:sp>
        <p:nvSpPr>
          <p:cNvPr id="2" name="Title 1"/>
          <p:cNvSpPr>
            <a:spLocks noGrp="1"/>
          </p:cNvSpPr>
          <p:nvPr>
            <p:ph type="title"/>
          </p:nvPr>
        </p:nvSpPr>
        <p:spPr/>
        <p:txBody>
          <a:bodyPr/>
          <a:lstStyle/>
          <a:p>
            <a:r>
              <a:rPr lang="en-US" dirty="0"/>
              <a:t>Installing Docker on Windows</a:t>
            </a:r>
          </a:p>
        </p:txBody>
      </p:sp>
      <p:sp>
        <p:nvSpPr>
          <p:cNvPr id="16" name="TextBox 15"/>
          <p:cNvSpPr txBox="1"/>
          <p:nvPr/>
        </p:nvSpPr>
        <p:spPr>
          <a:xfrm>
            <a:off x="10187781" y="6599958"/>
            <a:ext cx="927323" cy="190239"/>
          </a:xfrm>
          <a:prstGeom prst="rect">
            <a:avLst/>
          </a:prstGeom>
          <a:noFill/>
        </p:spPr>
        <p:txBody>
          <a:bodyPr wrap="none" rtlCol="0">
            <a:spAutoFit/>
          </a:bodyPr>
          <a:lstStyle/>
          <a:p>
            <a:r>
              <a:rPr lang="en-US" sz="612" dirty="0">
                <a:solidFill>
                  <a:schemeClr val="bg1"/>
                </a:solidFill>
              </a:rPr>
              <a:t>Content © Microsoft</a:t>
            </a:r>
          </a:p>
        </p:txBody>
      </p:sp>
    </p:spTree>
    <p:extLst>
      <p:ext uri="{BB962C8B-B14F-4D97-AF65-F5344CB8AC3E}">
        <p14:creationId xmlns:p14="http://schemas.microsoft.com/office/powerpoint/2010/main" val="2432589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Images</a:t>
            </a:r>
          </a:p>
        </p:txBody>
      </p:sp>
      <p:sp>
        <p:nvSpPr>
          <p:cNvPr id="3" name="Text Placeholder 2"/>
          <p:cNvSpPr>
            <a:spLocks noGrp="1"/>
          </p:cNvSpPr>
          <p:nvPr>
            <p:ph type="body" sz="quarter" idx="10"/>
          </p:nvPr>
        </p:nvSpPr>
        <p:spPr>
          <a:xfrm>
            <a:off x="309593" y="1126724"/>
            <a:ext cx="11887200" cy="5484812"/>
          </a:xfrm>
        </p:spPr>
        <p:txBody>
          <a:bodyPr>
            <a:noAutofit/>
          </a:bodyPr>
          <a:lstStyle/>
          <a:p>
            <a:r>
              <a:rPr lang="en-US" sz="3600" b="1" dirty="0">
                <a:latin typeface="+mn-lt"/>
              </a:rPr>
              <a:t>Listing our local (on host) images</a:t>
            </a:r>
          </a:p>
          <a:p>
            <a:r>
              <a:rPr lang="en-US" sz="2800" dirty="0"/>
              <a:t>	</a:t>
            </a:r>
            <a:r>
              <a:rPr lang="en-US" sz="2800" dirty="0" err="1"/>
              <a:t>docker</a:t>
            </a:r>
            <a:r>
              <a:rPr lang="en-US" sz="2800" dirty="0"/>
              <a:t> images</a:t>
            </a:r>
          </a:p>
          <a:p>
            <a:r>
              <a:rPr lang="en-US" sz="1400" dirty="0"/>
              <a:t> </a:t>
            </a:r>
            <a:endParaRPr lang="en-US" sz="3600" dirty="0"/>
          </a:p>
          <a:p>
            <a:r>
              <a:rPr lang="en-US" sz="3600" b="1" dirty="0">
                <a:latin typeface="+mn-lt"/>
              </a:rPr>
              <a:t>hub.docker.com</a:t>
            </a:r>
            <a:endParaRPr lang="en-US" sz="5400" b="1" dirty="0">
              <a:latin typeface="+mn-lt"/>
            </a:endParaRPr>
          </a:p>
          <a:p>
            <a:r>
              <a:rPr lang="en-US" sz="3600" dirty="0"/>
              <a:t>	VERSION! VERSION! VERSION!</a:t>
            </a:r>
          </a:p>
          <a:p>
            <a:r>
              <a:rPr lang="en-US" sz="1800" dirty="0"/>
              <a:t> </a:t>
            </a:r>
            <a:endParaRPr lang="en-US" sz="3200" dirty="0"/>
          </a:p>
          <a:p>
            <a:pPr marL="0" indent="0">
              <a:buNone/>
            </a:pPr>
            <a:r>
              <a:rPr lang="en-US" sz="3600" b="1" dirty="0">
                <a:latin typeface="+mn-lt"/>
              </a:rPr>
              <a:t>Pulling images</a:t>
            </a:r>
          </a:p>
          <a:p>
            <a:pPr marL="0" indent="0">
              <a:buNone/>
            </a:pPr>
            <a:r>
              <a:rPr lang="en-US" sz="2800" dirty="0"/>
              <a:t>	</a:t>
            </a:r>
            <a:r>
              <a:rPr lang="en-US" sz="2800" dirty="0" err="1"/>
              <a:t>docker</a:t>
            </a:r>
            <a:r>
              <a:rPr lang="en-US" sz="2800" dirty="0"/>
              <a:t> pull </a:t>
            </a:r>
            <a:r>
              <a:rPr lang="en-US" sz="2800" i="1" dirty="0"/>
              <a:t>&lt;image&gt;</a:t>
            </a:r>
          </a:p>
          <a:p>
            <a:pPr marL="0" indent="0">
              <a:buNone/>
            </a:pPr>
            <a:r>
              <a:rPr lang="en-US" sz="1400" i="1" dirty="0"/>
              <a:t> </a:t>
            </a:r>
            <a:endParaRPr lang="en-US" sz="3200" i="1" dirty="0"/>
          </a:p>
          <a:p>
            <a:pPr marL="0" indent="0">
              <a:buNone/>
            </a:pPr>
            <a:r>
              <a:rPr lang="en-US" sz="3600" b="1" dirty="0">
                <a:latin typeface="+mn-lt"/>
              </a:rPr>
              <a:t>Removing images</a:t>
            </a:r>
          </a:p>
          <a:p>
            <a:pPr marL="0" indent="0">
              <a:buNone/>
            </a:pPr>
            <a:r>
              <a:rPr lang="en-US" sz="2800" dirty="0"/>
              <a:t>	</a:t>
            </a:r>
            <a:r>
              <a:rPr lang="en-US" sz="2800" dirty="0" err="1"/>
              <a:t>docker</a:t>
            </a:r>
            <a:r>
              <a:rPr lang="en-US" sz="2800" dirty="0"/>
              <a:t> </a:t>
            </a:r>
            <a:r>
              <a:rPr lang="en-US" sz="2800" dirty="0" err="1"/>
              <a:t>rm</a:t>
            </a:r>
            <a:r>
              <a:rPr lang="en-US" sz="2800" dirty="0"/>
              <a:t> </a:t>
            </a:r>
            <a:r>
              <a:rPr lang="en-US" sz="2800" i="1" dirty="0"/>
              <a:t>&lt;</a:t>
            </a:r>
            <a:r>
              <a:rPr lang="en-US" sz="2800" i="1" dirty="0" err="1"/>
              <a:t>imageId</a:t>
            </a:r>
            <a:r>
              <a:rPr lang="en-US" sz="2800" i="1" dirty="0"/>
              <a:t>&gt;</a:t>
            </a:r>
          </a:p>
        </p:txBody>
      </p:sp>
      <p:sp>
        <p:nvSpPr>
          <p:cNvPr id="16" name="TextBox 15"/>
          <p:cNvSpPr txBox="1"/>
          <p:nvPr/>
        </p:nvSpPr>
        <p:spPr>
          <a:xfrm>
            <a:off x="10187781" y="6599958"/>
            <a:ext cx="927323" cy="190239"/>
          </a:xfrm>
          <a:prstGeom prst="rect">
            <a:avLst/>
          </a:prstGeom>
          <a:noFill/>
        </p:spPr>
        <p:txBody>
          <a:bodyPr wrap="none" rtlCol="0">
            <a:spAutoFit/>
          </a:bodyPr>
          <a:lstStyle/>
          <a:p>
            <a:r>
              <a:rPr lang="en-US" sz="612" dirty="0">
                <a:solidFill>
                  <a:schemeClr val="bg1"/>
                </a:solidFill>
              </a:rPr>
              <a:t>Content © Microsoft</a:t>
            </a:r>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015463" y="4180491"/>
              <a:ext cx="12960" cy="25200"/>
            </p14:xfrm>
          </p:contentPart>
        </mc:Choice>
        <mc:Fallback xmlns="">
          <p:pic>
            <p:nvPicPr>
              <p:cNvPr id="5" name="Ink 4"/>
              <p:cNvPicPr/>
              <p:nvPr/>
            </p:nvPicPr>
            <p:blipFill>
              <a:blip r:embed="rId4"/>
              <a:stretch>
                <a:fillRect/>
              </a:stretch>
            </p:blipFill>
            <p:spPr>
              <a:xfrm>
                <a:off x="3011143" y="4176171"/>
                <a:ext cx="20880" cy="33120"/>
              </a:xfrm>
              <a:prstGeom prst="rect">
                <a:avLst/>
              </a:prstGeom>
            </p:spPr>
          </p:pic>
        </mc:Fallback>
      </mc:AlternateContent>
    </p:spTree>
    <p:extLst>
      <p:ext uri="{BB962C8B-B14F-4D97-AF65-F5344CB8AC3E}">
        <p14:creationId xmlns:p14="http://schemas.microsoft.com/office/powerpoint/2010/main" val="2759098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our first Container/Image</a:t>
            </a:r>
          </a:p>
        </p:txBody>
      </p:sp>
      <p:sp>
        <p:nvSpPr>
          <p:cNvPr id="3" name="Text Placeholder 2"/>
          <p:cNvSpPr>
            <a:spLocks noGrp="1"/>
          </p:cNvSpPr>
          <p:nvPr>
            <p:ph type="body" sz="quarter" idx="10"/>
          </p:nvPr>
        </p:nvSpPr>
        <p:spPr>
          <a:xfrm>
            <a:off x="274638" y="1212851"/>
            <a:ext cx="11887200" cy="4570411"/>
          </a:xfrm>
        </p:spPr>
        <p:txBody>
          <a:bodyPr>
            <a:normAutofit fontScale="70000" lnSpcReduction="20000"/>
          </a:bodyPr>
          <a:lstStyle/>
          <a:p>
            <a:r>
              <a:rPr lang="en-US" sz="4800" b="1" dirty="0">
                <a:latin typeface="+mn-lt"/>
              </a:rPr>
              <a:t>Create and run a container from an image (first time)</a:t>
            </a:r>
            <a:endParaRPr lang="en-US" sz="7200" b="1" dirty="0"/>
          </a:p>
          <a:p>
            <a:r>
              <a:rPr lang="en-US" dirty="0"/>
              <a:t>	</a:t>
            </a:r>
            <a:r>
              <a:rPr lang="en-US" dirty="0" err="1"/>
              <a:t>docker</a:t>
            </a:r>
            <a:r>
              <a:rPr lang="en-US" dirty="0"/>
              <a:t> run &lt;image&gt;</a:t>
            </a:r>
          </a:p>
          <a:p>
            <a:endParaRPr lang="en-US" dirty="0"/>
          </a:p>
          <a:p>
            <a:r>
              <a:rPr lang="en-US" sz="4900" b="1" dirty="0">
                <a:latin typeface="+mn-lt"/>
              </a:rPr>
              <a:t>List containers</a:t>
            </a:r>
          </a:p>
          <a:p>
            <a:r>
              <a:rPr lang="en-US" sz="4800" dirty="0"/>
              <a:t>	</a:t>
            </a:r>
            <a:r>
              <a:rPr lang="en-US" dirty="0" err="1"/>
              <a:t>docker</a:t>
            </a:r>
            <a:r>
              <a:rPr lang="en-US" dirty="0"/>
              <a:t> </a:t>
            </a:r>
            <a:r>
              <a:rPr lang="en-US" dirty="0" err="1"/>
              <a:t>ps</a:t>
            </a:r>
            <a:r>
              <a:rPr lang="en-US" dirty="0"/>
              <a:t> –a (‘-a’ says to include stopped containers)</a:t>
            </a:r>
          </a:p>
          <a:p>
            <a:endParaRPr lang="en-US" sz="2800" dirty="0"/>
          </a:p>
          <a:p>
            <a:r>
              <a:rPr lang="en-US" sz="4800" b="1" dirty="0">
                <a:latin typeface="+mn-lt"/>
              </a:rPr>
              <a:t>Run an existing container</a:t>
            </a:r>
            <a:endParaRPr lang="en-US" sz="9600" b="1" dirty="0"/>
          </a:p>
          <a:p>
            <a:r>
              <a:rPr lang="en-US" dirty="0"/>
              <a:t>	</a:t>
            </a:r>
            <a:r>
              <a:rPr lang="en-US" dirty="0" err="1"/>
              <a:t>docker</a:t>
            </a:r>
            <a:r>
              <a:rPr lang="en-US" dirty="0"/>
              <a:t> start (-</a:t>
            </a:r>
            <a:r>
              <a:rPr lang="en-US" dirty="0" err="1"/>
              <a:t>ia</a:t>
            </a:r>
            <a:r>
              <a:rPr lang="en-US" dirty="0"/>
              <a:t> for interactive sessions, -a just for output)</a:t>
            </a:r>
          </a:p>
          <a:p>
            <a:endParaRPr lang="en-US" sz="2800" dirty="0"/>
          </a:p>
          <a:p>
            <a:r>
              <a:rPr lang="en-US" sz="5100" b="1" dirty="0">
                <a:latin typeface="+mn-lt"/>
              </a:rPr>
              <a:t>Stop a running container</a:t>
            </a:r>
          </a:p>
          <a:p>
            <a:r>
              <a:rPr lang="en-US" sz="2400" dirty="0"/>
              <a:t>	</a:t>
            </a:r>
            <a:r>
              <a:rPr lang="en-US" sz="3400" dirty="0" err="1"/>
              <a:t>docker</a:t>
            </a:r>
            <a:r>
              <a:rPr lang="en-US" sz="3400" dirty="0"/>
              <a:t> stop</a:t>
            </a:r>
            <a:endParaRPr lang="en-US" sz="2400" dirty="0"/>
          </a:p>
        </p:txBody>
      </p:sp>
      <p:sp>
        <p:nvSpPr>
          <p:cNvPr id="16" name="TextBox 15"/>
          <p:cNvSpPr txBox="1"/>
          <p:nvPr/>
        </p:nvSpPr>
        <p:spPr>
          <a:xfrm>
            <a:off x="10187781" y="6599958"/>
            <a:ext cx="927323" cy="190239"/>
          </a:xfrm>
          <a:prstGeom prst="rect">
            <a:avLst/>
          </a:prstGeom>
          <a:noFill/>
        </p:spPr>
        <p:txBody>
          <a:bodyPr wrap="none" rtlCol="0">
            <a:spAutoFit/>
          </a:bodyPr>
          <a:lstStyle/>
          <a:p>
            <a:r>
              <a:rPr lang="en-US" sz="612" dirty="0">
                <a:solidFill>
                  <a:schemeClr val="bg1"/>
                </a:solidFill>
              </a:rPr>
              <a:t>Content © Microsoft</a:t>
            </a:r>
          </a:p>
        </p:txBody>
      </p:sp>
    </p:spTree>
    <p:extLst>
      <p:ext uri="{BB962C8B-B14F-4D97-AF65-F5344CB8AC3E}">
        <p14:creationId xmlns:p14="http://schemas.microsoft.com/office/powerpoint/2010/main" val="895880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fade">
                                      <p:cBhvr>
                                        <p:cTn id="3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Containers</a:t>
            </a:r>
          </a:p>
        </p:txBody>
      </p:sp>
      <p:sp>
        <p:nvSpPr>
          <p:cNvPr id="3" name="Text Placeholder 2"/>
          <p:cNvSpPr>
            <a:spLocks noGrp="1"/>
          </p:cNvSpPr>
          <p:nvPr>
            <p:ph type="body" sz="quarter" idx="10"/>
          </p:nvPr>
        </p:nvSpPr>
        <p:spPr>
          <a:xfrm>
            <a:off x="274638" y="1212850"/>
            <a:ext cx="11887200" cy="3960812"/>
          </a:xfrm>
        </p:spPr>
        <p:txBody>
          <a:bodyPr>
            <a:normAutofit/>
          </a:bodyPr>
          <a:lstStyle/>
          <a:p>
            <a:r>
              <a:rPr lang="en-US" sz="4400" b="1" dirty="0">
                <a:latin typeface="+mn-lt"/>
              </a:rPr>
              <a:t>Remove an existing container</a:t>
            </a:r>
            <a:endParaRPr lang="en-US" sz="7200" b="1" dirty="0"/>
          </a:p>
          <a:p>
            <a:r>
              <a:rPr lang="en-US" sz="2800" dirty="0"/>
              <a:t>	</a:t>
            </a:r>
            <a:r>
              <a:rPr lang="en-US" sz="2800" dirty="0" err="1"/>
              <a:t>docker</a:t>
            </a:r>
            <a:r>
              <a:rPr lang="en-US" sz="2800" dirty="0"/>
              <a:t> </a:t>
            </a:r>
            <a:r>
              <a:rPr lang="en-US" sz="2800" dirty="0" err="1"/>
              <a:t>rm</a:t>
            </a:r>
            <a:r>
              <a:rPr lang="en-US" sz="2800" dirty="0"/>
              <a:t> &lt;container&gt; (add a –f to remove ‘force’)</a:t>
            </a:r>
            <a:endParaRPr lang="en-US" sz="2800" dirty="0">
              <a:latin typeface="+mn-lt"/>
            </a:endParaRPr>
          </a:p>
          <a:p>
            <a:pPr marL="0" indent="0">
              <a:buNone/>
            </a:pPr>
            <a:endParaRPr lang="en-US" sz="2448" dirty="0"/>
          </a:p>
          <a:p>
            <a:r>
              <a:rPr lang="en-US" sz="4400" b="1" dirty="0">
                <a:latin typeface="+mn-lt"/>
              </a:rPr>
              <a:t>Remove all containers </a:t>
            </a:r>
            <a:r>
              <a:rPr lang="en-US" sz="4400" b="1" dirty="0">
                <a:solidFill>
                  <a:srgbClr val="FF0000"/>
                </a:solidFill>
                <a:latin typeface="+mn-lt"/>
              </a:rPr>
              <a:t>(use with caution)</a:t>
            </a:r>
          </a:p>
          <a:p>
            <a:r>
              <a:rPr lang="en-US" sz="1600" dirty="0"/>
              <a:t>	</a:t>
            </a:r>
            <a:r>
              <a:rPr lang="en-US" sz="2800" dirty="0" err="1"/>
              <a:t>docker</a:t>
            </a:r>
            <a:r>
              <a:rPr lang="en-US" sz="2800" dirty="0"/>
              <a:t> </a:t>
            </a:r>
            <a:r>
              <a:rPr lang="en-US" sz="2800" dirty="0" err="1"/>
              <a:t>ps</a:t>
            </a:r>
            <a:r>
              <a:rPr lang="en-US" sz="2800" dirty="0"/>
              <a:t> –a -–format “{{.ID}}” | %{</a:t>
            </a:r>
            <a:r>
              <a:rPr lang="en-US" sz="2800" dirty="0" err="1"/>
              <a:t>docker</a:t>
            </a:r>
            <a:r>
              <a:rPr lang="en-US" sz="2800" dirty="0"/>
              <a:t> </a:t>
            </a:r>
            <a:r>
              <a:rPr lang="en-US" sz="2800" dirty="0" err="1"/>
              <a:t>rm</a:t>
            </a:r>
            <a:r>
              <a:rPr lang="en-US" sz="2800" dirty="0"/>
              <a:t> $_ -f}</a:t>
            </a:r>
            <a:endParaRPr lang="en-US" sz="2448" dirty="0"/>
          </a:p>
        </p:txBody>
      </p:sp>
      <p:sp>
        <p:nvSpPr>
          <p:cNvPr id="16" name="TextBox 15"/>
          <p:cNvSpPr txBox="1"/>
          <p:nvPr/>
        </p:nvSpPr>
        <p:spPr>
          <a:xfrm>
            <a:off x="10187781" y="6599958"/>
            <a:ext cx="927323" cy="190239"/>
          </a:xfrm>
          <a:prstGeom prst="rect">
            <a:avLst/>
          </a:prstGeom>
          <a:noFill/>
        </p:spPr>
        <p:txBody>
          <a:bodyPr wrap="none" rtlCol="0">
            <a:spAutoFit/>
          </a:bodyPr>
          <a:lstStyle/>
          <a:p>
            <a:r>
              <a:rPr lang="en-US" sz="612" dirty="0">
                <a:solidFill>
                  <a:schemeClr val="bg1"/>
                </a:solidFill>
              </a:rPr>
              <a:t>Content © Microsoft</a:t>
            </a:r>
          </a:p>
        </p:txBody>
      </p:sp>
    </p:spTree>
    <p:extLst>
      <p:ext uri="{BB962C8B-B14F-4D97-AF65-F5344CB8AC3E}">
        <p14:creationId xmlns:p14="http://schemas.microsoft.com/office/powerpoint/2010/main" val="3330005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marL="119063" indent="-119063" algn="l"/>
            <a:r>
              <a:rPr lang="en-US" sz="3200" spc="-120" dirty="0">
                <a:solidFill>
                  <a:schemeClr val="accent6"/>
                </a:solidFill>
              </a:rPr>
              <a:t>“If you could only sense how important you are to the lives of those you meet; how important you can be to the people you may never even dream of. There is something of yourself that you leave at every meeting with another person.”</a:t>
            </a:r>
          </a:p>
        </p:txBody>
      </p:sp>
      <p:sp>
        <p:nvSpPr>
          <p:cNvPr id="8" name="Title 4"/>
          <p:cNvSpPr txBox="1">
            <a:spLocks/>
          </p:cNvSpPr>
          <p:nvPr/>
        </p:nvSpPr>
        <p:spPr>
          <a:xfrm>
            <a:off x="9418637" y="4183062"/>
            <a:ext cx="1835637" cy="917575"/>
          </a:xfrm>
          <a:prstGeom prst="rect">
            <a:avLst/>
          </a:prstGeom>
        </p:spPr>
        <p:txBody>
          <a:bodyPr vert="horz" wrap="square" lIns="146304" tIns="91440" rIns="146304" bIns="91440" rtlCol="0" anchor="ctr" anchorCtr="0">
            <a:noAutofit/>
          </a:bodyPr>
          <a:lstStyle>
            <a:lvl1pPr algn="ctr"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sz="1800" spc="0">
                <a:solidFill>
                  <a:schemeClr val="accent6"/>
                </a:solidFill>
                <a:latin typeface="Segoe UI"/>
              </a:rPr>
              <a:t>FRED ROGERS</a:t>
            </a:r>
          </a:p>
        </p:txBody>
      </p:sp>
    </p:spTree>
    <p:extLst>
      <p:ext uri="{BB962C8B-B14F-4D97-AF65-F5344CB8AC3E}">
        <p14:creationId xmlns:p14="http://schemas.microsoft.com/office/powerpoint/2010/main" val="246599010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our own Images - </a:t>
            </a:r>
            <a:r>
              <a:rPr lang="en-US" dirty="0" err="1"/>
              <a:t>Dockerfile</a:t>
            </a:r>
            <a:endParaRPr lang="en-US" dirty="0"/>
          </a:p>
        </p:txBody>
      </p:sp>
      <p:sp>
        <p:nvSpPr>
          <p:cNvPr id="3" name="Text Placeholder 2"/>
          <p:cNvSpPr>
            <a:spLocks noGrp="1"/>
          </p:cNvSpPr>
          <p:nvPr>
            <p:ph type="body" sz="quarter" idx="10"/>
          </p:nvPr>
        </p:nvSpPr>
        <p:spPr>
          <a:xfrm>
            <a:off x="280447" y="1348914"/>
            <a:ext cx="11195590" cy="4947728"/>
          </a:xfrm>
        </p:spPr>
        <p:txBody>
          <a:bodyPr>
            <a:normAutofit/>
          </a:bodyPr>
          <a:lstStyle/>
          <a:p>
            <a:r>
              <a:rPr lang="en-US" sz="3600" dirty="0"/>
              <a:t>Method for automated container image creation</a:t>
            </a:r>
          </a:p>
          <a:p>
            <a:endParaRPr lang="en-US" sz="3600" dirty="0"/>
          </a:p>
          <a:p>
            <a:r>
              <a:rPr lang="en-US" sz="3600" dirty="0"/>
              <a:t>Consumed when running “</a:t>
            </a:r>
            <a:r>
              <a:rPr lang="en-US" sz="3600" dirty="0" err="1"/>
              <a:t>docker</a:t>
            </a:r>
            <a:r>
              <a:rPr lang="en-US" sz="3600" dirty="0"/>
              <a:t> build” </a:t>
            </a:r>
          </a:p>
          <a:p>
            <a:endParaRPr lang="en-US" sz="3600" dirty="0"/>
          </a:p>
          <a:p>
            <a:r>
              <a:rPr lang="en-US" sz="3600" dirty="0"/>
              <a:t>Enables automated builds via </a:t>
            </a:r>
            <a:r>
              <a:rPr lang="en-US" sz="3600" dirty="0" err="1"/>
              <a:t>docker</a:t>
            </a:r>
            <a:r>
              <a:rPr lang="en-US" sz="3600" dirty="0"/>
              <a:t> hub</a:t>
            </a:r>
          </a:p>
          <a:p>
            <a:endParaRPr lang="en-US" sz="3600" dirty="0"/>
          </a:p>
          <a:p>
            <a:r>
              <a:rPr lang="en-US" sz="3600" dirty="0"/>
              <a:t>Caches unchanged commands</a:t>
            </a:r>
          </a:p>
        </p:txBody>
      </p:sp>
      <p:grpSp>
        <p:nvGrpSpPr>
          <p:cNvPr id="19" name="Group 18"/>
          <p:cNvGrpSpPr/>
          <p:nvPr/>
        </p:nvGrpSpPr>
        <p:grpSpPr>
          <a:xfrm>
            <a:off x="8839199" y="2283419"/>
            <a:ext cx="4160838" cy="4947643"/>
            <a:chOff x="8275637" y="1820862"/>
            <a:chExt cx="4160838" cy="5173663"/>
          </a:xfrm>
        </p:grpSpPr>
        <p:sp>
          <p:nvSpPr>
            <p:cNvPr id="20" name="Rectangle 19"/>
            <p:cNvSpPr/>
            <p:nvPr/>
          </p:nvSpPr>
          <p:spPr bwMode="auto">
            <a:xfrm>
              <a:off x="8275637" y="1820862"/>
              <a:ext cx="4160838" cy="5173663"/>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p:cNvGrpSpPr/>
            <p:nvPr/>
          </p:nvGrpSpPr>
          <p:grpSpPr>
            <a:xfrm>
              <a:off x="9254523" y="2146690"/>
              <a:ext cx="2335606" cy="4149261"/>
              <a:chOff x="9637979" y="1567671"/>
              <a:chExt cx="2335606" cy="4149261"/>
            </a:xfrm>
          </p:grpSpPr>
          <p:pic>
            <p:nvPicPr>
              <p:cNvPr id="4" name="Picture 3"/>
              <p:cNvPicPr>
                <a:picLocks noChangeAspect="1"/>
              </p:cNvPicPr>
              <p:nvPr/>
            </p:nvPicPr>
            <p:blipFill>
              <a:blip r:embed="rId3"/>
              <a:stretch>
                <a:fillRect/>
              </a:stretch>
            </p:blipFill>
            <p:spPr>
              <a:xfrm>
                <a:off x="9653481" y="4387590"/>
                <a:ext cx="2320104" cy="132934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7910" y="5200855"/>
                <a:ext cx="1771246" cy="407275"/>
              </a:xfrm>
              <a:prstGeom prst="rect">
                <a:avLst/>
              </a:prstGeom>
            </p:spPr>
          </p:pic>
          <p:sp>
            <p:nvSpPr>
              <p:cNvPr id="6" name="TextBox 5"/>
              <p:cNvSpPr txBox="1"/>
              <p:nvPr/>
            </p:nvSpPr>
            <p:spPr>
              <a:xfrm>
                <a:off x="9726961" y="4387588"/>
                <a:ext cx="2208138" cy="1050811"/>
              </a:xfrm>
              <a:prstGeom prst="rect">
                <a:avLst/>
              </a:prstGeom>
              <a:noFill/>
            </p:spPr>
            <p:txBody>
              <a:bodyPr wrap="none" lIns="182646" tIns="146117" rIns="182646" bIns="146117" rtlCol="0">
                <a:spAutoFit/>
              </a:bodyPr>
              <a:lstStyle/>
              <a:p>
                <a:pPr>
                  <a:lnSpc>
                    <a:spcPct val="90000"/>
                  </a:lnSpc>
                  <a:spcAft>
                    <a:spcPts val="599"/>
                  </a:spcAft>
                </a:pPr>
                <a:r>
                  <a:rPr lang="en-US" sz="2397" dirty="0">
                    <a:gradFill>
                      <a:gsLst>
                        <a:gs pos="2917">
                          <a:srgbClr val="FFFFFF"/>
                        </a:gs>
                        <a:gs pos="30000">
                          <a:srgbClr val="FFFFFF"/>
                        </a:gs>
                      </a:gsLst>
                      <a:lin ang="5400000" scaled="0"/>
                    </a:gradFill>
                  </a:rPr>
                  <a:t>Container OS</a:t>
                </a:r>
              </a:p>
              <a:p>
                <a:pPr algn="ctr">
                  <a:lnSpc>
                    <a:spcPct val="90000"/>
                  </a:lnSpc>
                  <a:spcAft>
                    <a:spcPts val="599"/>
                  </a:spcAft>
                </a:pPr>
                <a:r>
                  <a:rPr lang="en-US" sz="2397" dirty="0">
                    <a:gradFill>
                      <a:gsLst>
                        <a:gs pos="2917">
                          <a:srgbClr val="FFFFFF"/>
                        </a:gs>
                        <a:gs pos="30000">
                          <a:srgbClr val="FFFFFF"/>
                        </a:gs>
                      </a:gsLst>
                      <a:lin ang="5400000" scaled="0"/>
                    </a:gradFill>
                  </a:rPr>
                  <a:t>Image</a:t>
                </a:r>
              </a:p>
            </p:txBody>
          </p:sp>
          <p:grpSp>
            <p:nvGrpSpPr>
              <p:cNvPr id="17" name="Group 16"/>
              <p:cNvGrpSpPr/>
              <p:nvPr/>
            </p:nvGrpSpPr>
            <p:grpSpPr>
              <a:xfrm>
                <a:off x="9637979" y="2994171"/>
                <a:ext cx="2335604" cy="1335432"/>
                <a:chOff x="9448992" y="2935729"/>
                <a:chExt cx="2290016" cy="1309366"/>
              </a:xfrm>
            </p:grpSpPr>
            <p:pic>
              <p:nvPicPr>
                <p:cNvPr id="7" name="Picture 6"/>
                <p:cNvPicPr>
                  <a:picLocks noChangeAspect="1"/>
                </p:cNvPicPr>
                <p:nvPr/>
              </p:nvPicPr>
              <p:blipFill>
                <a:blip r:embed="rId5"/>
                <a:stretch>
                  <a:fillRect/>
                </a:stretch>
              </p:blipFill>
              <p:spPr>
                <a:xfrm>
                  <a:off x="9448992" y="2935729"/>
                  <a:ext cx="2290016" cy="1309365"/>
                </a:xfrm>
                <a:prstGeom prst="rect">
                  <a:avLst/>
                </a:prstGeom>
              </p:spPr>
            </p:pic>
            <p:sp>
              <p:nvSpPr>
                <p:cNvPr id="8" name="TextBox 7"/>
                <p:cNvSpPr txBox="1"/>
                <p:nvPr/>
              </p:nvSpPr>
              <p:spPr>
                <a:xfrm>
                  <a:off x="9733264" y="3317443"/>
                  <a:ext cx="1736673" cy="621342"/>
                </a:xfrm>
                <a:prstGeom prst="rect">
                  <a:avLst/>
                </a:prstGeom>
                <a:noFill/>
              </p:spPr>
              <p:txBody>
                <a:bodyPr wrap="square" lIns="182646" tIns="146117" rIns="182646" bIns="146117" rtlCol="0">
                  <a:spAutoFit/>
                </a:bodyPr>
                <a:lstStyle/>
                <a:p>
                  <a:pPr algn="ctr">
                    <a:lnSpc>
                      <a:spcPct val="90000"/>
                    </a:lnSpc>
                    <a:spcAft>
                      <a:spcPts val="599"/>
                    </a:spcAft>
                  </a:pPr>
                  <a:r>
                    <a:rPr lang="en-US" sz="2397" dirty="0">
                      <a:solidFill>
                        <a:srgbClr val="0078D7"/>
                      </a:solidFill>
                    </a:rPr>
                    <a:t>Sandbox</a:t>
                  </a:r>
                </a:p>
              </p:txBody>
            </p:sp>
            <p:pic>
              <p:nvPicPr>
                <p:cNvPr id="9" name="Picture 8"/>
                <p:cNvPicPr>
                  <a:picLocks noChangeAspect="1"/>
                </p:cNvPicPr>
                <p:nvPr/>
              </p:nvPicPr>
              <p:blipFill>
                <a:blip r:embed="rId3"/>
                <a:stretch>
                  <a:fillRect/>
                </a:stretch>
              </p:blipFill>
              <p:spPr>
                <a:xfrm>
                  <a:off x="9456073" y="2941700"/>
                  <a:ext cx="2274818" cy="1303395"/>
                </a:xfrm>
                <a:prstGeom prst="rect">
                  <a:avLst/>
                </a:prstGeom>
              </p:spPr>
            </p:pic>
            <p:sp>
              <p:nvSpPr>
                <p:cNvPr id="10" name="TextBox 9"/>
                <p:cNvSpPr txBox="1"/>
                <p:nvPr/>
              </p:nvSpPr>
              <p:spPr>
                <a:xfrm>
                  <a:off x="9603522" y="2961952"/>
                  <a:ext cx="2032759" cy="621342"/>
                </a:xfrm>
                <a:prstGeom prst="rect">
                  <a:avLst/>
                </a:prstGeom>
                <a:noFill/>
              </p:spPr>
              <p:txBody>
                <a:bodyPr wrap="none" lIns="182646" tIns="146117" rIns="182646" bIns="146117" rtlCol="0">
                  <a:spAutoFit/>
                </a:bodyPr>
                <a:lstStyle/>
                <a:p>
                  <a:pPr algn="ctr">
                    <a:lnSpc>
                      <a:spcPct val="90000"/>
                    </a:lnSpc>
                    <a:spcAft>
                      <a:spcPts val="599"/>
                    </a:spcAft>
                  </a:pPr>
                  <a:r>
                    <a:rPr lang="en-US" sz="2397" dirty="0" err="1">
                      <a:gradFill>
                        <a:gsLst>
                          <a:gs pos="2917">
                            <a:srgbClr val="FFFFFF"/>
                          </a:gs>
                          <a:gs pos="30000">
                            <a:srgbClr val="FFFFFF"/>
                          </a:gs>
                        </a:gsLst>
                        <a:lin ang="5400000" scaled="0"/>
                      </a:gradFill>
                    </a:rPr>
                    <a:t>microsoft</a:t>
                  </a:r>
                  <a:r>
                    <a:rPr lang="en-US" sz="2397" dirty="0">
                      <a:gradFill>
                        <a:gsLst>
                          <a:gs pos="2917">
                            <a:srgbClr val="FFFFFF"/>
                          </a:gs>
                          <a:gs pos="30000">
                            <a:srgbClr val="FFFFFF"/>
                          </a:gs>
                        </a:gsLst>
                        <a:lin ang="5400000" scaled="0"/>
                      </a:gradFill>
                    </a:rPr>
                    <a:t>/</a:t>
                  </a:r>
                  <a:r>
                    <a:rPr lang="en-US" sz="2397" dirty="0" err="1">
                      <a:gradFill>
                        <a:gsLst>
                          <a:gs pos="2917">
                            <a:srgbClr val="FFFFFF"/>
                          </a:gs>
                          <a:gs pos="30000">
                            <a:srgbClr val="FFFFFF"/>
                          </a:gs>
                        </a:gsLst>
                        <a:lin ang="5400000" scaled="0"/>
                      </a:gradFill>
                    </a:rPr>
                    <a:t>iis</a:t>
                  </a:r>
                  <a:endParaRPr lang="en-US" sz="2397" dirty="0">
                    <a:gradFill>
                      <a:gsLst>
                        <a:gs pos="2917">
                          <a:srgbClr val="FFFFFF"/>
                        </a:gs>
                        <a:gs pos="30000">
                          <a:srgbClr val="FFFFFF"/>
                        </a:gs>
                      </a:gsLst>
                      <a:lin ang="5400000" scaled="0"/>
                    </a:gradFill>
                  </a:endParaRPr>
                </a:p>
              </p:txBody>
            </p:sp>
            <p:sp>
              <p:nvSpPr>
                <p:cNvPr id="11" name="Rectangle 10"/>
                <p:cNvSpPr/>
                <p:nvPr/>
              </p:nvSpPr>
              <p:spPr bwMode="auto">
                <a:xfrm>
                  <a:off x="9856872" y="3558517"/>
                  <a:ext cx="1482848" cy="42307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577" rIns="0" bIns="46577" numCol="1" rtlCol="0" anchor="ctr" anchorCtr="0" compatLnSpc="1">
                  <a:prstTxWarp prst="textNoShape">
                    <a:avLst/>
                  </a:prstTxWarp>
                </a:bodyPr>
                <a:lstStyle/>
                <a:p>
                  <a:pPr algn="ctr" defTabSz="931193" fontAlgn="base">
                    <a:spcBef>
                      <a:spcPct val="0"/>
                    </a:spcBef>
                    <a:spcAft>
                      <a:spcPct val="0"/>
                    </a:spcAft>
                  </a:pPr>
                  <a:r>
                    <a:rPr lang="en-US" sz="1798" dirty="0">
                      <a:solidFill>
                        <a:schemeClr val="tx1"/>
                      </a:solidFill>
                    </a:rPr>
                    <a:t>Layer 1</a:t>
                  </a:r>
                </a:p>
              </p:txBody>
            </p:sp>
          </p:grpSp>
          <p:grpSp>
            <p:nvGrpSpPr>
              <p:cNvPr id="18" name="Group 17"/>
              <p:cNvGrpSpPr/>
              <p:nvPr/>
            </p:nvGrpSpPr>
            <p:grpSpPr>
              <a:xfrm>
                <a:off x="9646753" y="1567671"/>
                <a:ext cx="2320104" cy="1329342"/>
                <a:chOff x="9457595" y="1537072"/>
                <a:chExt cx="2274818" cy="1303395"/>
              </a:xfrm>
            </p:grpSpPr>
            <p:sp>
              <p:nvSpPr>
                <p:cNvPr id="12" name="TextBox 11"/>
                <p:cNvSpPr txBox="1"/>
                <p:nvPr/>
              </p:nvSpPr>
              <p:spPr>
                <a:xfrm>
                  <a:off x="9740343" y="1957194"/>
                  <a:ext cx="1736673" cy="621342"/>
                </a:xfrm>
                <a:prstGeom prst="rect">
                  <a:avLst/>
                </a:prstGeom>
                <a:noFill/>
              </p:spPr>
              <p:txBody>
                <a:bodyPr wrap="square" lIns="182646" tIns="146117" rIns="182646" bIns="146117" rtlCol="0">
                  <a:spAutoFit/>
                </a:bodyPr>
                <a:lstStyle/>
                <a:p>
                  <a:pPr algn="ctr">
                    <a:lnSpc>
                      <a:spcPct val="90000"/>
                    </a:lnSpc>
                    <a:spcAft>
                      <a:spcPts val="599"/>
                    </a:spcAft>
                  </a:pPr>
                  <a:r>
                    <a:rPr lang="en-US" sz="2397" dirty="0">
                      <a:solidFill>
                        <a:srgbClr val="0078D7"/>
                      </a:solidFill>
                    </a:rPr>
                    <a:t>Sandbox</a:t>
                  </a:r>
                </a:p>
              </p:txBody>
            </p:sp>
            <p:pic>
              <p:nvPicPr>
                <p:cNvPr id="13" name="Picture 12"/>
                <p:cNvPicPr>
                  <a:picLocks noChangeAspect="1"/>
                </p:cNvPicPr>
                <p:nvPr/>
              </p:nvPicPr>
              <p:blipFill>
                <a:blip r:embed="rId3"/>
                <a:stretch>
                  <a:fillRect/>
                </a:stretch>
              </p:blipFill>
              <p:spPr>
                <a:xfrm>
                  <a:off x="9457595" y="1537072"/>
                  <a:ext cx="2274818" cy="1303395"/>
                </a:xfrm>
                <a:prstGeom prst="rect">
                  <a:avLst/>
                </a:prstGeom>
              </p:spPr>
            </p:pic>
            <p:sp>
              <p:nvSpPr>
                <p:cNvPr id="14" name="TextBox 13"/>
                <p:cNvSpPr txBox="1"/>
                <p:nvPr/>
              </p:nvSpPr>
              <p:spPr>
                <a:xfrm>
                  <a:off x="9575718" y="1682593"/>
                  <a:ext cx="1936643" cy="621342"/>
                </a:xfrm>
                <a:prstGeom prst="rect">
                  <a:avLst/>
                </a:prstGeom>
                <a:noFill/>
              </p:spPr>
              <p:txBody>
                <a:bodyPr wrap="none" lIns="182646" tIns="146117" rIns="182646" bIns="146117" rtlCol="0">
                  <a:spAutoFit/>
                </a:bodyPr>
                <a:lstStyle/>
                <a:p>
                  <a:pPr algn="ctr">
                    <a:lnSpc>
                      <a:spcPct val="90000"/>
                    </a:lnSpc>
                    <a:spcAft>
                      <a:spcPts val="599"/>
                    </a:spcAft>
                  </a:pPr>
                  <a:r>
                    <a:rPr lang="en-US" sz="2397" dirty="0">
                      <a:gradFill>
                        <a:gsLst>
                          <a:gs pos="2917">
                            <a:srgbClr val="FFFFFF"/>
                          </a:gs>
                          <a:gs pos="30000">
                            <a:srgbClr val="FFFFFF"/>
                          </a:gs>
                        </a:gsLst>
                        <a:lin ang="5400000" scaled="0"/>
                      </a:gradFill>
                    </a:rPr>
                    <a:t>Mysite.html</a:t>
                  </a:r>
                </a:p>
              </p:txBody>
            </p:sp>
            <p:sp>
              <p:nvSpPr>
                <p:cNvPr id="15" name="Rectangle 14"/>
                <p:cNvSpPr/>
                <p:nvPr/>
              </p:nvSpPr>
              <p:spPr bwMode="auto">
                <a:xfrm>
                  <a:off x="9852055" y="2199827"/>
                  <a:ext cx="1482848" cy="42307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577" rIns="0" bIns="46577" numCol="1" rtlCol="0" anchor="ctr" anchorCtr="0" compatLnSpc="1">
                  <a:prstTxWarp prst="textNoShape">
                    <a:avLst/>
                  </a:prstTxWarp>
                </a:bodyPr>
                <a:lstStyle/>
                <a:p>
                  <a:pPr algn="ctr" defTabSz="931193" fontAlgn="base">
                    <a:spcBef>
                      <a:spcPct val="0"/>
                    </a:spcBef>
                    <a:spcAft>
                      <a:spcPct val="0"/>
                    </a:spcAft>
                  </a:pPr>
                  <a:r>
                    <a:rPr lang="en-US" sz="1798" dirty="0">
                      <a:solidFill>
                        <a:schemeClr val="tx1"/>
                      </a:solidFill>
                    </a:rPr>
                    <a:t>Layer 2</a:t>
                  </a:r>
                </a:p>
              </p:txBody>
            </p:sp>
          </p:grpSp>
        </p:grpSp>
      </p:grpSp>
      <p:sp>
        <p:nvSpPr>
          <p:cNvPr id="16" name="TextBox 15"/>
          <p:cNvSpPr txBox="1"/>
          <p:nvPr/>
        </p:nvSpPr>
        <p:spPr>
          <a:xfrm>
            <a:off x="10187781" y="6599958"/>
            <a:ext cx="927323" cy="190239"/>
          </a:xfrm>
          <a:prstGeom prst="rect">
            <a:avLst/>
          </a:prstGeom>
          <a:noFill/>
        </p:spPr>
        <p:txBody>
          <a:bodyPr wrap="none" rtlCol="0">
            <a:spAutoFit/>
          </a:bodyPr>
          <a:lstStyle/>
          <a:p>
            <a:r>
              <a:rPr lang="en-US" sz="612" dirty="0">
                <a:solidFill>
                  <a:schemeClr val="bg1"/>
                </a:solidFill>
              </a:rPr>
              <a:t>Content © Microsoft</a:t>
            </a:r>
          </a:p>
        </p:txBody>
      </p:sp>
    </p:spTree>
    <p:extLst>
      <p:ext uri="{BB962C8B-B14F-4D97-AF65-F5344CB8AC3E}">
        <p14:creationId xmlns:p14="http://schemas.microsoft.com/office/powerpoint/2010/main" val="84361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1209973"/>
            <a:ext cx="9144000" cy="2179058"/>
          </a:xfrm>
        </p:spPr>
        <p:txBody>
          <a:bodyPr/>
          <a:lstStyle/>
          <a:p>
            <a:r>
              <a:rPr lang="en-US" dirty="0"/>
              <a:t>Build it and they will come</a:t>
            </a:r>
          </a:p>
        </p:txBody>
      </p:sp>
      <p:sp>
        <p:nvSpPr>
          <p:cNvPr id="4" name="Text Placeholder 3"/>
          <p:cNvSpPr>
            <a:spLocks noGrp="1"/>
          </p:cNvSpPr>
          <p:nvPr>
            <p:ph type="body" sz="quarter" idx="12"/>
          </p:nvPr>
        </p:nvSpPr>
        <p:spPr/>
        <p:txBody>
          <a:bodyPr/>
          <a:lstStyle/>
          <a:p>
            <a:r>
              <a:rPr lang="en-US" dirty="0"/>
              <a:t>Cross your finders</a:t>
            </a:r>
          </a:p>
        </p:txBody>
      </p:sp>
    </p:spTree>
    <p:extLst>
      <p:ext uri="{BB962C8B-B14F-4D97-AF65-F5344CB8AC3E}">
        <p14:creationId xmlns:p14="http://schemas.microsoft.com/office/powerpoint/2010/main" val="3702175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Private Image Repositories</a:t>
            </a:r>
          </a:p>
        </p:txBody>
      </p:sp>
      <p:sp>
        <p:nvSpPr>
          <p:cNvPr id="4" name="Text Placeholder 2"/>
          <p:cNvSpPr txBox="1">
            <a:spLocks/>
          </p:cNvSpPr>
          <p:nvPr/>
        </p:nvSpPr>
        <p:spPr>
          <a:xfrm>
            <a:off x="350837" y="1363662"/>
            <a:ext cx="8128921" cy="4577755"/>
          </a:xfrm>
          <a:prstGeom prst="rect">
            <a:avLst/>
          </a:prstGeom>
        </p:spPr>
        <p:txBody>
          <a:bodyPr>
            <a:normAutofit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latin typeface="+mn-lt"/>
              </a:rPr>
              <a:t>hub.docker.com</a:t>
            </a:r>
          </a:p>
          <a:p>
            <a:pPr lvl="1"/>
            <a:r>
              <a:rPr lang="en-US" dirty="0"/>
              <a:t>Allows you to create public or private organizational repositories</a:t>
            </a:r>
          </a:p>
          <a:p>
            <a:pPr lvl="1"/>
            <a:endParaRPr lang="en-US" dirty="0"/>
          </a:p>
          <a:p>
            <a:pPr marL="0" indent="0">
              <a:buNone/>
            </a:pPr>
            <a:r>
              <a:rPr lang="en-US" b="1" dirty="0">
                <a:latin typeface="+mn-lt"/>
              </a:rPr>
              <a:t>Host your own</a:t>
            </a:r>
          </a:p>
          <a:p>
            <a:pPr lvl="1"/>
            <a:r>
              <a:rPr lang="en-US" dirty="0"/>
              <a:t>Requires Linux</a:t>
            </a:r>
          </a:p>
          <a:p>
            <a:pPr lvl="1"/>
            <a:endParaRPr lang="en-US" dirty="0"/>
          </a:p>
          <a:p>
            <a:pPr marL="0" indent="0">
              <a:buNone/>
            </a:pPr>
            <a:r>
              <a:rPr lang="en-US" b="1" dirty="0">
                <a:solidFill>
                  <a:srgbClr val="FF0000"/>
                </a:solidFill>
                <a:latin typeface="+mn-lt"/>
              </a:rPr>
              <a:t>Avoid custom base images</a:t>
            </a:r>
          </a:p>
          <a:p>
            <a:pPr lvl="1"/>
            <a:r>
              <a:rPr lang="en-US" dirty="0"/>
              <a:t>Creates problems with sharing images </a:t>
            </a:r>
          </a:p>
          <a:p>
            <a:pPr marL="342900" lvl="1" indent="0">
              <a:buNone/>
            </a:pPr>
            <a:r>
              <a:rPr lang="en-US" dirty="0"/>
              <a:t>	(missing underlying layers)</a:t>
            </a:r>
          </a:p>
        </p:txBody>
      </p:sp>
      <p:pic>
        <p:nvPicPr>
          <p:cNvPr id="3" name="Picture 2"/>
          <p:cNvPicPr>
            <a:picLocks noChangeAspect="1"/>
          </p:cNvPicPr>
          <p:nvPr/>
        </p:nvPicPr>
        <p:blipFill>
          <a:blip r:embed="rId3"/>
          <a:stretch>
            <a:fillRect/>
          </a:stretch>
        </p:blipFill>
        <p:spPr>
          <a:xfrm>
            <a:off x="8479758" y="0"/>
            <a:ext cx="3986879" cy="6994525"/>
          </a:xfrm>
          <a:prstGeom prst="rect">
            <a:avLst/>
          </a:prstGeom>
        </p:spPr>
      </p:pic>
    </p:spTree>
    <p:extLst>
      <p:ext uri="{BB962C8B-B14F-4D97-AF65-F5344CB8AC3E}">
        <p14:creationId xmlns:p14="http://schemas.microsoft.com/office/powerpoint/2010/main" val="3235973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Orchestrations – multiple hosts</a:t>
            </a:r>
          </a:p>
        </p:txBody>
      </p:sp>
      <p:grpSp>
        <p:nvGrpSpPr>
          <p:cNvPr id="11" name="Group 10"/>
          <p:cNvGrpSpPr/>
          <p:nvPr/>
        </p:nvGrpSpPr>
        <p:grpSpPr>
          <a:xfrm>
            <a:off x="1417637" y="3954462"/>
            <a:ext cx="3622902" cy="2428220"/>
            <a:chOff x="4389437" y="3978388"/>
            <a:chExt cx="3622902" cy="2428220"/>
          </a:xfrm>
        </p:grpSpPr>
        <p:pic>
          <p:nvPicPr>
            <p:cNvPr id="1026" name="Picture 2" descr="Image result for kuberne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9437" y="3978388"/>
              <a:ext cx="2667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541837" y="5883388"/>
              <a:ext cx="3470502" cy="523220"/>
            </a:xfrm>
            <a:prstGeom prst="rect">
              <a:avLst/>
            </a:prstGeom>
          </p:spPr>
          <p:txBody>
            <a:bodyPr wrap="none">
              <a:spAutoFit/>
            </a:bodyPr>
            <a:lstStyle/>
            <a:p>
              <a:r>
                <a:rPr lang="en-US" sz="2800" dirty="0">
                  <a:hlinkClick r:id="rId4"/>
                </a:rPr>
                <a:t>http://kubernetes.io/</a:t>
              </a:r>
              <a:endParaRPr lang="en-US" sz="2800" dirty="0"/>
            </a:p>
          </p:txBody>
        </p:sp>
      </p:grpSp>
      <p:grpSp>
        <p:nvGrpSpPr>
          <p:cNvPr id="12" name="Group 11"/>
          <p:cNvGrpSpPr/>
          <p:nvPr/>
        </p:nvGrpSpPr>
        <p:grpSpPr>
          <a:xfrm>
            <a:off x="644711" y="1439862"/>
            <a:ext cx="4177810" cy="2001780"/>
            <a:chOff x="1550312" y="1676546"/>
            <a:chExt cx="4177810" cy="2001780"/>
          </a:xfrm>
        </p:grpSpPr>
        <p:pic>
          <p:nvPicPr>
            <p:cNvPr id="7" name="Picture 6"/>
            <p:cNvPicPr>
              <a:picLocks noChangeAspect="1"/>
            </p:cNvPicPr>
            <p:nvPr/>
          </p:nvPicPr>
          <p:blipFill>
            <a:blip r:embed="rId5"/>
            <a:stretch>
              <a:fillRect/>
            </a:stretch>
          </p:blipFill>
          <p:spPr>
            <a:xfrm>
              <a:off x="1570037" y="1676546"/>
              <a:ext cx="3364706" cy="1371600"/>
            </a:xfrm>
            <a:prstGeom prst="rect">
              <a:avLst/>
            </a:prstGeom>
          </p:spPr>
        </p:pic>
        <p:sp>
          <p:nvSpPr>
            <p:cNvPr id="9" name="Rectangle 8"/>
            <p:cNvSpPr/>
            <p:nvPr/>
          </p:nvSpPr>
          <p:spPr>
            <a:xfrm>
              <a:off x="1550312" y="3155106"/>
              <a:ext cx="4177810" cy="523220"/>
            </a:xfrm>
            <a:prstGeom prst="rect">
              <a:avLst/>
            </a:prstGeom>
          </p:spPr>
          <p:txBody>
            <a:bodyPr wrap="none">
              <a:spAutoFit/>
            </a:bodyPr>
            <a:lstStyle/>
            <a:p>
              <a:r>
                <a:rPr lang="en-US" sz="2800" dirty="0">
                  <a:hlinkClick r:id="rId6"/>
                </a:rPr>
                <a:t>https://mesosphere.com/</a:t>
              </a:r>
              <a:endParaRPr lang="en-US" sz="2800" dirty="0"/>
            </a:p>
          </p:txBody>
        </p:sp>
      </p:grpSp>
      <p:grpSp>
        <p:nvGrpSpPr>
          <p:cNvPr id="13" name="Group 12"/>
          <p:cNvGrpSpPr/>
          <p:nvPr/>
        </p:nvGrpSpPr>
        <p:grpSpPr>
          <a:xfrm>
            <a:off x="4522321" y="2430462"/>
            <a:ext cx="7914154" cy="2816109"/>
            <a:chOff x="6751637" y="551965"/>
            <a:chExt cx="7914154" cy="2816109"/>
          </a:xfrm>
        </p:grpSpPr>
        <p:pic>
          <p:nvPicPr>
            <p:cNvPr id="5" name="Picture 4"/>
            <p:cNvPicPr>
              <a:picLocks noChangeAspect="1"/>
            </p:cNvPicPr>
            <p:nvPr/>
          </p:nvPicPr>
          <p:blipFill>
            <a:blip r:embed="rId7"/>
            <a:stretch>
              <a:fillRect/>
            </a:stretch>
          </p:blipFill>
          <p:spPr>
            <a:xfrm>
              <a:off x="8504237" y="551965"/>
              <a:ext cx="3295650" cy="2197100"/>
            </a:xfrm>
            <a:prstGeom prst="rect">
              <a:avLst/>
            </a:prstGeom>
          </p:spPr>
        </p:pic>
        <p:sp>
          <p:nvSpPr>
            <p:cNvPr id="10" name="Rectangle 9"/>
            <p:cNvSpPr/>
            <p:nvPr/>
          </p:nvSpPr>
          <p:spPr>
            <a:xfrm>
              <a:off x="6751637" y="2844854"/>
              <a:ext cx="7914154" cy="523220"/>
            </a:xfrm>
            <a:prstGeom prst="rect">
              <a:avLst/>
            </a:prstGeom>
          </p:spPr>
          <p:txBody>
            <a:bodyPr wrap="none">
              <a:spAutoFit/>
            </a:bodyPr>
            <a:lstStyle/>
            <a:p>
              <a:r>
                <a:rPr lang="en-US" sz="2800" dirty="0">
                  <a:hlinkClick r:id="rId8"/>
                </a:rPr>
                <a:t>https://www.docker.com/products/docker-swarm</a:t>
              </a:r>
              <a:endParaRPr lang="en-US" sz="2800" dirty="0"/>
            </a:p>
          </p:txBody>
        </p:sp>
      </p:grpSp>
    </p:spTree>
    <p:extLst>
      <p:ext uri="{BB962C8B-B14F-4D97-AF65-F5344CB8AC3E}">
        <p14:creationId xmlns:p14="http://schemas.microsoft.com/office/powerpoint/2010/main" val="72848555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4294967295"/>
          </p:nvPr>
        </p:nvSpPr>
        <p:spPr>
          <a:xfrm>
            <a:off x="30797" y="6587332"/>
            <a:ext cx="11887200" cy="1230313"/>
          </a:xfrm>
        </p:spPr>
        <p:txBody>
          <a:bodyPr>
            <a:normAutofit/>
          </a:bodyPr>
          <a:lstStyle/>
          <a:p>
            <a:pPr marL="0" indent="0">
              <a:buNone/>
            </a:pPr>
            <a:r>
              <a:rPr lang="en-US" sz="1600" dirty="0"/>
              <a:t>https://azure.microsoft.com/en-us/blog/windows-server-containers-using-docker-swarm-on-azure-container-service-private-preview/</a:t>
            </a:r>
          </a:p>
        </p:txBody>
      </p:sp>
      <p:sp>
        <p:nvSpPr>
          <p:cNvPr id="5" name="Rectangle 4"/>
          <p:cNvSpPr/>
          <p:nvPr/>
        </p:nvSpPr>
        <p:spPr>
          <a:xfrm>
            <a:off x="503237" y="958107"/>
            <a:ext cx="11734800" cy="5632311"/>
          </a:xfrm>
          <a:prstGeom prst="rect">
            <a:avLst/>
          </a:prstGeom>
        </p:spPr>
        <p:txBody>
          <a:bodyPr wrap="square">
            <a:spAutoFit/>
          </a:bodyPr>
          <a:lstStyle/>
          <a:p>
            <a:r>
              <a:rPr lang="en-US" sz="2400" b="1" dirty="0">
                <a:solidFill>
                  <a:srgbClr val="505050"/>
                </a:solidFill>
                <a:latin typeface="Segoe UI Condensed"/>
              </a:rPr>
              <a:t>We are excited to announce a limited preview of Azure Container Service for Windows Server containers. </a:t>
            </a:r>
            <a:r>
              <a:rPr lang="en-US" sz="2400" dirty="0">
                <a:solidFill>
                  <a:srgbClr val="505050"/>
                </a:solidFill>
                <a:latin typeface="Segoe UI Condensed"/>
              </a:rPr>
              <a:t>To join the preview, please register </a:t>
            </a:r>
            <a:r>
              <a:rPr lang="en-US" sz="2400" dirty="0">
                <a:solidFill>
                  <a:srgbClr val="00ABEC"/>
                </a:solidFill>
                <a:latin typeface="Segoe UI Condensed"/>
                <a:hlinkClick r:id="rId3"/>
              </a:rPr>
              <a:t>here</a:t>
            </a:r>
            <a:r>
              <a:rPr lang="en-US" sz="2400" dirty="0">
                <a:solidFill>
                  <a:srgbClr val="505050"/>
                </a:solidFill>
                <a:latin typeface="Segoe UI Condensed"/>
              </a:rPr>
              <a:t>. We look forward to receiving your feedback!</a:t>
            </a:r>
          </a:p>
          <a:p>
            <a:endParaRPr lang="en-US" sz="2400" dirty="0">
              <a:solidFill>
                <a:srgbClr val="505050"/>
              </a:solidFill>
              <a:latin typeface="Segoe UI Condensed"/>
            </a:endParaRPr>
          </a:p>
          <a:p>
            <a:r>
              <a:rPr lang="en-US" sz="2400" dirty="0">
                <a:solidFill>
                  <a:srgbClr val="505050"/>
                </a:solidFill>
                <a:latin typeface="Segoe UI Condensed"/>
              </a:rPr>
              <a:t>Azure Container Service is designed for enterprises, ISVs and startups looking to put containers into production, quickly and simply. It combines Azure’s infrastructure with a choice of open source container orchestration technology: DC/OS or Docker Swarm. To provision your container service, you simply select the VM cluster size, DC/OS or Swarm, and the Azure region, and the container service handles everything else. This preview of Windows Server containers under the Azure Container Service currently only supports Docker Swarm as the orchestrator.</a:t>
            </a:r>
          </a:p>
          <a:p>
            <a:endParaRPr lang="en-US" sz="2400" dirty="0">
              <a:solidFill>
                <a:srgbClr val="505050"/>
              </a:solidFill>
              <a:latin typeface="Segoe UI Condensed"/>
            </a:endParaRPr>
          </a:p>
          <a:p>
            <a:r>
              <a:rPr lang="en-US" sz="2400" dirty="0">
                <a:solidFill>
                  <a:srgbClr val="505050"/>
                </a:solidFill>
                <a:latin typeface="Segoe UI Condensed"/>
              </a:rPr>
              <a:t>Azure is founded on maximum choice for all developers and ITPros. With this preview, we’re opening the Azure Container Service to Windows Server developers for the first time.</a:t>
            </a:r>
          </a:p>
        </p:txBody>
      </p:sp>
      <p:pic>
        <p:nvPicPr>
          <p:cNvPr id="4" name="Picture 3"/>
          <p:cNvPicPr>
            <a:picLocks noChangeAspect="1"/>
          </p:cNvPicPr>
          <p:nvPr/>
        </p:nvPicPr>
        <p:blipFill>
          <a:blip r:embed="rId4"/>
          <a:stretch>
            <a:fillRect/>
          </a:stretch>
        </p:blipFill>
        <p:spPr>
          <a:xfrm>
            <a:off x="-30163" y="-7939"/>
            <a:ext cx="13411202" cy="7543801"/>
          </a:xfrm>
          <a:prstGeom prst="rect">
            <a:avLst/>
          </a:prstGeom>
        </p:spPr>
      </p:pic>
    </p:spTree>
    <p:extLst>
      <p:ext uri="{BB962C8B-B14F-4D97-AF65-F5344CB8AC3E}">
        <p14:creationId xmlns:p14="http://schemas.microsoft.com/office/powerpoint/2010/main" val="1769345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Interested in More?</a:t>
            </a:r>
          </a:p>
        </p:txBody>
      </p:sp>
      <p:sp>
        <p:nvSpPr>
          <p:cNvPr id="3" name="Text Placeholder 2"/>
          <p:cNvSpPr>
            <a:spLocks noGrp="1"/>
          </p:cNvSpPr>
          <p:nvPr>
            <p:ph type="body" sz="quarter" idx="10"/>
          </p:nvPr>
        </p:nvSpPr>
        <p:spPr>
          <a:xfrm>
            <a:off x="0" y="2659062"/>
            <a:ext cx="12161838" cy="3657600"/>
          </a:xfrm>
        </p:spPr>
        <p:txBody>
          <a:bodyPr>
            <a:normAutofit/>
          </a:bodyPr>
          <a:lstStyle/>
          <a:p>
            <a:pPr algn="ctr"/>
            <a:r>
              <a:rPr lang="en-US" b="1" dirty="0">
                <a:latin typeface="+mn-lt"/>
              </a:rPr>
              <a:t>https://aka.ms/brent-containersforwindowsdevs</a:t>
            </a:r>
            <a:endParaRPr lang="en-US" sz="2400" dirty="0"/>
          </a:p>
        </p:txBody>
      </p:sp>
      <p:sp>
        <p:nvSpPr>
          <p:cNvPr id="16" name="TextBox 15"/>
          <p:cNvSpPr txBox="1"/>
          <p:nvPr/>
        </p:nvSpPr>
        <p:spPr>
          <a:xfrm>
            <a:off x="10187781" y="6599958"/>
            <a:ext cx="927323" cy="190239"/>
          </a:xfrm>
          <a:prstGeom prst="rect">
            <a:avLst/>
          </a:prstGeom>
          <a:noFill/>
        </p:spPr>
        <p:txBody>
          <a:bodyPr wrap="none" rtlCol="0">
            <a:spAutoFit/>
          </a:bodyPr>
          <a:lstStyle/>
          <a:p>
            <a:r>
              <a:rPr lang="en-US" sz="612" dirty="0">
                <a:solidFill>
                  <a:schemeClr val="bg1"/>
                </a:solidFill>
              </a:rPr>
              <a:t>Content © Microsoft</a:t>
            </a:r>
          </a:p>
        </p:txBody>
      </p:sp>
    </p:spTree>
    <p:extLst>
      <p:ext uri="{BB962C8B-B14F-4D97-AF65-F5344CB8AC3E}">
        <p14:creationId xmlns:p14="http://schemas.microsoft.com/office/powerpoint/2010/main" val="38933198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grpSp>
        <p:nvGrpSpPr>
          <p:cNvPr id="12" name="Group 11"/>
          <p:cNvGrpSpPr/>
          <p:nvPr/>
        </p:nvGrpSpPr>
        <p:grpSpPr>
          <a:xfrm>
            <a:off x="3365" y="5755561"/>
            <a:ext cx="12433110" cy="1246901"/>
            <a:chOff x="0" y="5280782"/>
            <a:chExt cx="12188825" cy="1605349"/>
          </a:xfrm>
          <a:solidFill>
            <a:srgbClr val="505050"/>
          </a:solidFill>
        </p:grpSpPr>
        <p:sp>
          <p:nvSpPr>
            <p:cNvPr id="13" name="Rectangle 12"/>
            <p:cNvSpPr/>
            <p:nvPr/>
          </p:nvSpPr>
          <p:spPr>
            <a:xfrm>
              <a:off x="0" y="5280782"/>
              <a:ext cx="12188825" cy="1605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2"/>
              <a:endParaRPr lang="en-US" sz="1350">
                <a:solidFill>
                  <a:srgbClr val="FFFFFF"/>
                </a:solidFill>
              </a:endParaRPr>
            </a:p>
          </p:txBody>
        </p:sp>
        <p:sp>
          <p:nvSpPr>
            <p:cNvPr id="14" name="TextBox 13"/>
            <p:cNvSpPr txBox="1"/>
            <p:nvPr/>
          </p:nvSpPr>
          <p:spPr>
            <a:xfrm>
              <a:off x="603198" y="5519896"/>
              <a:ext cx="1071615" cy="1010281"/>
            </a:xfrm>
            <a:prstGeom prst="rect">
              <a:avLst/>
            </a:prstGeom>
            <a:grpFill/>
            <a:ln>
              <a:noFill/>
            </a:ln>
          </p:spPr>
          <p:txBody>
            <a:bodyPr wrap="square" rtlCol="0" anchor="ctr">
              <a:spAutoFit/>
            </a:bodyPr>
            <a:lstStyle/>
            <a:p>
              <a:pPr defTabSz="685692"/>
              <a:r>
                <a:rPr lang="en-US" sz="4499" dirty="0">
                  <a:latin typeface="Segoe UI Light"/>
                  <a:sym typeface="Wingdings" panose="05000000000000000000" pitchFamily="2" charset="2"/>
                </a:rPr>
                <a:t></a:t>
              </a:r>
              <a:endParaRPr lang="en-US" sz="2700" u="sng" dirty="0">
                <a:latin typeface="Segoe UI Light"/>
              </a:endParaRPr>
            </a:p>
          </p:txBody>
        </p:sp>
        <p:sp>
          <p:nvSpPr>
            <p:cNvPr id="15" name="TextBox 14"/>
            <p:cNvSpPr txBox="1"/>
            <p:nvPr/>
          </p:nvSpPr>
          <p:spPr>
            <a:xfrm>
              <a:off x="1674813" y="5705081"/>
              <a:ext cx="6060404" cy="653818"/>
            </a:xfrm>
            <a:prstGeom prst="rect">
              <a:avLst/>
            </a:prstGeom>
            <a:grpFill/>
            <a:ln>
              <a:noFill/>
            </a:ln>
          </p:spPr>
          <p:txBody>
            <a:bodyPr wrap="square" rtlCol="0" anchor="ctr">
              <a:spAutoFit/>
            </a:bodyPr>
            <a:lstStyle/>
            <a:p>
              <a:pPr defTabSz="685692"/>
              <a:r>
                <a:rPr lang="en-US" sz="2700" b="1" dirty="0">
                  <a:latin typeface="Segoe UI Light"/>
                </a:rPr>
                <a:t>Creating quality bugs since 1992!</a:t>
              </a:r>
              <a:endParaRPr lang="en-US" sz="2700" b="1" u="sng" dirty="0">
                <a:latin typeface="Segoe UI Light"/>
              </a:endParaRPr>
            </a:p>
          </p:txBody>
        </p:sp>
      </p:gr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0454" y="1212849"/>
            <a:ext cx="4246021" cy="5781676"/>
          </a:xfrm>
          <a:prstGeom prst="rect">
            <a:avLst/>
          </a:prstGeom>
        </p:spPr>
      </p:pic>
      <p:sp>
        <p:nvSpPr>
          <p:cNvPr id="17" name="Rectangle 16"/>
          <p:cNvSpPr/>
          <p:nvPr/>
        </p:nvSpPr>
        <p:spPr>
          <a:xfrm>
            <a:off x="306729" y="1385034"/>
            <a:ext cx="7571987" cy="4093428"/>
          </a:xfrm>
          <a:prstGeom prst="rect">
            <a:avLst/>
          </a:prstGeom>
        </p:spPr>
        <p:txBody>
          <a:bodyPr wrap="square">
            <a:spAutoFit/>
          </a:bodyPr>
          <a:lstStyle/>
          <a:p>
            <a:r>
              <a:rPr lang="en-US" sz="4000" dirty="0">
                <a:solidFill>
                  <a:schemeClr val="bg1"/>
                </a:solidFill>
              </a:rPr>
              <a:t>Brent Stineman</a:t>
            </a:r>
          </a:p>
          <a:p>
            <a:r>
              <a:rPr lang="en-US" sz="2000" dirty="0">
                <a:solidFill>
                  <a:srgbClr val="00B0F0"/>
                </a:solidFill>
              </a:rPr>
              <a:t>DX/TED, Azure Specialist, Cloud Evangelist</a:t>
            </a:r>
            <a:endParaRPr lang="en-US" sz="2000" dirty="0">
              <a:solidFill>
                <a:schemeClr val="bg1"/>
              </a:solidFill>
            </a:endParaRPr>
          </a:p>
          <a:p>
            <a:endParaRPr lang="en-US" sz="2000" dirty="0">
              <a:solidFill>
                <a:schemeClr val="bg1"/>
              </a:solidFill>
            </a:endParaRPr>
          </a:p>
          <a:p>
            <a:r>
              <a:rPr lang="en-US" sz="3200" dirty="0">
                <a:solidFill>
                  <a:schemeClr val="bg1"/>
                </a:solidFill>
              </a:rPr>
              <a:t>Email: brestin@microsoft.com</a:t>
            </a:r>
          </a:p>
          <a:p>
            <a:endParaRPr lang="en-US" sz="2800" dirty="0">
              <a:solidFill>
                <a:schemeClr val="bg1"/>
              </a:solidFill>
            </a:endParaRPr>
          </a:p>
          <a:p>
            <a:r>
              <a:rPr lang="en-US" sz="3200" dirty="0">
                <a:solidFill>
                  <a:schemeClr val="bg1"/>
                </a:solidFill>
              </a:rPr>
              <a:t>Twitter: @</a:t>
            </a:r>
            <a:r>
              <a:rPr lang="en-US" sz="3200" dirty="0" err="1">
                <a:solidFill>
                  <a:schemeClr val="bg1"/>
                </a:solidFill>
              </a:rPr>
              <a:t>brentcodemonkey</a:t>
            </a:r>
            <a:endParaRPr lang="en-US" sz="3200" dirty="0">
              <a:solidFill>
                <a:schemeClr val="bg1"/>
              </a:solidFill>
            </a:endParaRPr>
          </a:p>
          <a:p>
            <a:endParaRPr lang="en-US" sz="2800" dirty="0">
              <a:solidFill>
                <a:schemeClr val="bg1"/>
              </a:solidFill>
            </a:endParaRPr>
          </a:p>
          <a:p>
            <a:r>
              <a:rPr lang="en-US" sz="3200" dirty="0">
                <a:solidFill>
                  <a:schemeClr val="bg1"/>
                </a:solidFill>
              </a:rPr>
              <a:t>Web: </a:t>
            </a:r>
            <a:r>
              <a:rPr lang="en-US" sz="2800" dirty="0">
                <a:solidFill>
                  <a:schemeClr val="bg1"/>
                </a:solidFill>
              </a:rPr>
              <a:t>http://brentdacodemonkey.wordpress.com</a:t>
            </a:r>
          </a:p>
        </p:txBody>
      </p:sp>
      <p:sp>
        <p:nvSpPr>
          <p:cNvPr id="3" name="Rectangle 2"/>
          <p:cNvSpPr/>
          <p:nvPr/>
        </p:nvSpPr>
        <p:spPr>
          <a:xfrm>
            <a:off x="3322637" y="-7938"/>
            <a:ext cx="9144000" cy="523220"/>
          </a:xfrm>
          <a:prstGeom prst="rect">
            <a:avLst/>
          </a:prstGeom>
        </p:spPr>
        <p:txBody>
          <a:bodyPr wrap="square">
            <a:spAutoFit/>
          </a:bodyPr>
          <a:lstStyle/>
          <a:p>
            <a:pPr algn="r"/>
            <a:r>
              <a:rPr lang="en-US" sz="2800" b="1" dirty="0"/>
              <a:t>https://aka.ms/brent-containersforwindowsdevs</a:t>
            </a:r>
            <a:endParaRPr lang="en-US" sz="1600" dirty="0"/>
          </a:p>
        </p:txBody>
      </p:sp>
    </p:spTree>
    <p:extLst>
      <p:ext uri="{BB962C8B-B14F-4D97-AF65-F5344CB8AC3E}">
        <p14:creationId xmlns:p14="http://schemas.microsoft.com/office/powerpoint/2010/main" val="242852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anim calcmode="lin" valueType="num">
                                      <p:cBhvr>
                                        <p:cTn id="8" dur="750" fill="hold"/>
                                        <p:tgtEl>
                                          <p:spTgt spid="12"/>
                                        </p:tgtEl>
                                        <p:attrNameLst>
                                          <p:attrName>ppt_x</p:attrName>
                                        </p:attrNameLst>
                                      </p:cBhvr>
                                      <p:tavLst>
                                        <p:tav tm="0">
                                          <p:val>
                                            <p:strVal val="#ppt_x"/>
                                          </p:val>
                                        </p:tav>
                                        <p:tav tm="100000">
                                          <p:val>
                                            <p:strVal val="#ppt_x"/>
                                          </p:val>
                                        </p:tav>
                                      </p:tavLst>
                                    </p:anim>
                                    <p:anim calcmode="lin" valueType="num">
                                      <p:cBhvr>
                                        <p:cTn id="9" dur="7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95"/>
          <p:cNvGrpSpPr/>
          <p:nvPr/>
        </p:nvGrpSpPr>
        <p:grpSpPr>
          <a:xfrm>
            <a:off x="158549" y="188880"/>
            <a:ext cx="12043961" cy="6735859"/>
            <a:chOff x="158549" y="188880"/>
            <a:chExt cx="12043961" cy="6735859"/>
          </a:xfrm>
        </p:grpSpPr>
        <p:grpSp>
          <p:nvGrpSpPr>
            <p:cNvPr id="89" name="Group 88"/>
            <p:cNvGrpSpPr/>
            <p:nvPr/>
          </p:nvGrpSpPr>
          <p:grpSpPr>
            <a:xfrm>
              <a:off x="7477908" y="6241475"/>
              <a:ext cx="4183117" cy="683264"/>
              <a:chOff x="7984093" y="6001508"/>
              <a:chExt cx="4183117" cy="683264"/>
            </a:xfrm>
          </p:grpSpPr>
          <p:sp>
            <p:nvSpPr>
              <p:cNvPr id="82" name="Flowchart: Alternate Process 81"/>
              <p:cNvSpPr/>
              <p:nvPr/>
            </p:nvSpPr>
            <p:spPr bwMode="auto">
              <a:xfrm>
                <a:off x="7984093" y="6023654"/>
                <a:ext cx="4183117" cy="581011"/>
              </a:xfrm>
              <a:prstGeom prst="flowChartAlternateProcess">
                <a:avLst/>
              </a:prstGeom>
              <a:solidFill>
                <a:schemeClr val="bg1">
                  <a:alpha val="5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83" name="TextBox 82"/>
              <p:cNvSpPr txBox="1"/>
              <p:nvPr/>
            </p:nvSpPr>
            <p:spPr>
              <a:xfrm>
                <a:off x="9404937" y="6001508"/>
                <a:ext cx="1576334"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gradFill>
                      <a:gsLst>
                        <a:gs pos="2917">
                          <a:schemeClr val="tx1"/>
                        </a:gs>
                        <a:gs pos="30000">
                          <a:schemeClr val="tx1"/>
                        </a:gs>
                      </a:gsLst>
                      <a:lin ang="5400000" scaled="0"/>
                    </a:gradFill>
                    <a:effectLst>
                      <a:outerShdw blurRad="38100" dist="38100" dir="2700000" algn="tl">
                        <a:srgbClr val="000000">
                          <a:alpha val="43137"/>
                        </a:srgbClr>
                      </a:outerShdw>
                    </a:effectLst>
                  </a:rPr>
                  <a:t>SILVER</a:t>
                </a:r>
              </a:p>
            </p:txBody>
          </p:sp>
          <p:pic>
            <p:nvPicPr>
              <p:cNvPr id="84" name="Picture 83"/>
              <p:cNvPicPr>
                <a:picLocks noChangeAspect="1"/>
              </p:cNvPicPr>
              <p:nvPr/>
            </p:nvPicPr>
            <p:blipFill>
              <a:blip r:embed="rId3"/>
              <a:stretch>
                <a:fillRect/>
              </a:stretch>
            </p:blipFill>
            <p:spPr>
              <a:xfrm>
                <a:off x="8218998" y="6257777"/>
                <a:ext cx="885755" cy="215112"/>
              </a:xfrm>
              <a:prstGeom prst="rect">
                <a:avLst/>
              </a:prstGeom>
            </p:spPr>
          </p:pic>
          <p:pic>
            <p:nvPicPr>
              <p:cNvPr id="85" name="Picture 84"/>
              <p:cNvPicPr>
                <a:picLocks noChangeAspect="1"/>
              </p:cNvPicPr>
              <p:nvPr/>
            </p:nvPicPr>
            <p:blipFill>
              <a:blip r:embed="rId4"/>
              <a:stretch>
                <a:fillRect/>
              </a:stretch>
            </p:blipFill>
            <p:spPr>
              <a:xfrm>
                <a:off x="11017972" y="6233553"/>
                <a:ext cx="836376" cy="218744"/>
              </a:xfrm>
              <a:prstGeom prst="rect">
                <a:avLst/>
              </a:prstGeom>
            </p:spPr>
          </p:pic>
        </p:grpSp>
        <p:sp>
          <p:nvSpPr>
            <p:cNvPr id="88" name="TextBox 87"/>
            <p:cNvSpPr txBox="1"/>
            <p:nvPr/>
          </p:nvSpPr>
          <p:spPr>
            <a:xfrm>
              <a:off x="3947691" y="376268"/>
              <a:ext cx="8090829"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chemeClr val="bg1"/>
                  </a:solidFill>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thank you dev up Conference 2016 Sponsors !</a:t>
              </a:r>
            </a:p>
          </p:txBody>
        </p:sp>
        <p:grpSp>
          <p:nvGrpSpPr>
            <p:cNvPr id="93" name="Group 92"/>
            <p:cNvGrpSpPr/>
            <p:nvPr/>
          </p:nvGrpSpPr>
          <p:grpSpPr>
            <a:xfrm>
              <a:off x="6814457" y="1063923"/>
              <a:ext cx="5388053" cy="4827955"/>
              <a:chOff x="6814457" y="1063923"/>
              <a:chExt cx="5388053" cy="4827955"/>
            </a:xfrm>
          </p:grpSpPr>
          <p:grpSp>
            <p:nvGrpSpPr>
              <p:cNvPr id="91" name="Group 90"/>
              <p:cNvGrpSpPr/>
              <p:nvPr/>
            </p:nvGrpSpPr>
            <p:grpSpPr>
              <a:xfrm>
                <a:off x="6814457" y="1063923"/>
                <a:ext cx="5388053" cy="4827955"/>
                <a:chOff x="6814457" y="1063923"/>
                <a:chExt cx="5388053" cy="4827955"/>
              </a:xfrm>
            </p:grpSpPr>
            <p:sp>
              <p:nvSpPr>
                <p:cNvPr id="11" name="Flowchart: Alternate Process 10"/>
                <p:cNvSpPr/>
                <p:nvPr/>
              </p:nvSpPr>
              <p:spPr bwMode="auto">
                <a:xfrm>
                  <a:off x="6814457" y="1171935"/>
                  <a:ext cx="5388053" cy="4719943"/>
                </a:xfrm>
                <a:prstGeom prst="flowChartAlternateProcess">
                  <a:avLst/>
                </a:prstGeom>
                <a:solidFill>
                  <a:schemeClr val="bg1">
                    <a:alpha val="5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12" name="Picture 11"/>
                <p:cNvPicPr>
                  <a:picLocks noChangeAspect="1"/>
                </p:cNvPicPr>
                <p:nvPr/>
              </p:nvPicPr>
              <p:blipFill>
                <a:blip r:embed="rId5"/>
                <a:stretch>
                  <a:fillRect/>
                </a:stretch>
              </p:blipFill>
              <p:spPr>
                <a:xfrm>
                  <a:off x="7129079" y="1473668"/>
                  <a:ext cx="2179838" cy="423857"/>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6"/>
                <a:stretch>
                  <a:fillRect/>
                </a:stretch>
              </p:blipFill>
              <p:spPr>
                <a:xfrm>
                  <a:off x="9990552" y="4312830"/>
                  <a:ext cx="2008614" cy="393997"/>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7"/>
                <a:stretch>
                  <a:fillRect/>
                </a:stretch>
              </p:blipFill>
              <p:spPr>
                <a:xfrm>
                  <a:off x="10193104" y="1545051"/>
                  <a:ext cx="1769604" cy="502567"/>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8"/>
                <a:stretch>
                  <a:fillRect/>
                </a:stretch>
              </p:blipFill>
              <p:spPr>
                <a:xfrm>
                  <a:off x="9171100" y="3796884"/>
                  <a:ext cx="1515800" cy="472230"/>
                </a:xfrm>
                <a:prstGeom prst="rect">
                  <a:avLst/>
                </a:prstGeom>
                <a:ln>
                  <a:noFill/>
                </a:ln>
                <a:effectLst>
                  <a:outerShdw blurRad="292100" dist="139700" dir="2700000" algn="tl" rotWithShape="0">
                    <a:srgbClr val="333333">
                      <a:alpha val="65000"/>
                    </a:srgbClr>
                  </a:outerShdw>
                </a:effectLst>
              </p:spPr>
            </p:pic>
            <p:pic>
              <p:nvPicPr>
                <p:cNvPr id="17" name="Picture 16"/>
                <p:cNvPicPr>
                  <a:picLocks noChangeAspect="1"/>
                </p:cNvPicPr>
                <p:nvPr/>
              </p:nvPicPr>
              <p:blipFill>
                <a:blip r:embed="rId9"/>
                <a:stretch>
                  <a:fillRect/>
                </a:stretch>
              </p:blipFill>
              <p:spPr>
                <a:xfrm>
                  <a:off x="10346911" y="2288638"/>
                  <a:ext cx="1627822" cy="413738"/>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10"/>
                <a:stretch>
                  <a:fillRect/>
                </a:stretch>
              </p:blipFill>
              <p:spPr>
                <a:xfrm>
                  <a:off x="6976071" y="2581447"/>
                  <a:ext cx="1434497" cy="553859"/>
                </a:xfrm>
                <a:prstGeom prst="rect">
                  <a:avLst/>
                </a:prstGeom>
                <a:ln>
                  <a:noFill/>
                </a:ln>
                <a:effectLst>
                  <a:outerShdw blurRad="292100" dist="139700" dir="2700000" algn="tl" rotWithShape="0">
                    <a:srgbClr val="333333">
                      <a:alpha val="65000"/>
                    </a:srgbClr>
                  </a:outerShdw>
                </a:effectLst>
              </p:spPr>
            </p:pic>
            <p:pic>
              <p:nvPicPr>
                <p:cNvPr id="19" name="Picture 18"/>
                <p:cNvPicPr>
                  <a:picLocks noChangeAspect="1"/>
                </p:cNvPicPr>
                <p:nvPr/>
              </p:nvPicPr>
              <p:blipFill>
                <a:blip r:embed="rId11"/>
                <a:stretch>
                  <a:fillRect/>
                </a:stretch>
              </p:blipFill>
              <p:spPr>
                <a:xfrm>
                  <a:off x="8682083" y="2751946"/>
                  <a:ext cx="1482059" cy="480187"/>
                </a:xfrm>
                <a:prstGeom prst="rect">
                  <a:avLst/>
                </a:prstGeom>
                <a:ln>
                  <a:noFill/>
                </a:ln>
                <a:effectLst>
                  <a:outerShdw blurRad="292100" dist="139700" dir="2700000" algn="tl" rotWithShape="0">
                    <a:srgbClr val="333333">
                      <a:alpha val="65000"/>
                    </a:srgbClr>
                  </a:outerShdw>
                </a:effectLst>
              </p:spPr>
            </p:pic>
            <p:pic>
              <p:nvPicPr>
                <p:cNvPr id="20" name="Picture 19"/>
                <p:cNvPicPr>
                  <a:picLocks noChangeAspect="1"/>
                </p:cNvPicPr>
                <p:nvPr/>
              </p:nvPicPr>
              <p:blipFill>
                <a:blip r:embed="rId12"/>
                <a:stretch>
                  <a:fillRect/>
                </a:stretch>
              </p:blipFill>
              <p:spPr>
                <a:xfrm>
                  <a:off x="6992980" y="3401101"/>
                  <a:ext cx="1777398" cy="500903"/>
                </a:xfrm>
                <a:prstGeom prst="rect">
                  <a:avLst/>
                </a:prstGeom>
                <a:ln>
                  <a:noFill/>
                </a:ln>
                <a:effectLst>
                  <a:outerShdw blurRad="292100" dist="139700" dir="2700000" algn="tl" rotWithShape="0">
                    <a:srgbClr val="333333">
                      <a:alpha val="65000"/>
                    </a:srgbClr>
                  </a:outerShdw>
                </a:effectLst>
              </p:spPr>
            </p:pic>
            <p:pic>
              <p:nvPicPr>
                <p:cNvPr id="21" name="Picture 20"/>
                <p:cNvPicPr>
                  <a:picLocks noChangeAspect="1"/>
                </p:cNvPicPr>
                <p:nvPr/>
              </p:nvPicPr>
              <p:blipFill>
                <a:blip r:embed="rId13"/>
                <a:stretch>
                  <a:fillRect/>
                </a:stretch>
              </p:blipFill>
              <p:spPr>
                <a:xfrm>
                  <a:off x="9238712" y="1852094"/>
                  <a:ext cx="726615" cy="765740"/>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a:blip r:embed="rId14"/>
                <a:stretch>
                  <a:fillRect/>
                </a:stretch>
              </p:blipFill>
              <p:spPr>
                <a:xfrm>
                  <a:off x="10419514" y="2743701"/>
                  <a:ext cx="1485249" cy="534690"/>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15"/>
                <a:stretch>
                  <a:fillRect/>
                </a:stretch>
              </p:blipFill>
              <p:spPr>
                <a:xfrm>
                  <a:off x="6992980" y="4678175"/>
                  <a:ext cx="2252924" cy="378491"/>
                </a:xfrm>
                <a:prstGeom prst="rect">
                  <a:avLst/>
                </a:prstGeom>
                <a:ln>
                  <a:noFill/>
                </a:ln>
                <a:effectLst>
                  <a:outerShdw blurRad="292100" dist="139700" dir="2700000" algn="tl" rotWithShape="0">
                    <a:srgbClr val="333333">
                      <a:alpha val="65000"/>
                    </a:srgbClr>
                  </a:outerShdw>
                </a:effectLst>
              </p:spPr>
            </p:pic>
            <p:pic>
              <p:nvPicPr>
                <p:cNvPr id="24" name="Picture 23"/>
                <p:cNvPicPr>
                  <a:picLocks noChangeAspect="1"/>
                </p:cNvPicPr>
                <p:nvPr/>
              </p:nvPicPr>
              <p:blipFill>
                <a:blip r:embed="rId16"/>
                <a:stretch>
                  <a:fillRect/>
                </a:stretch>
              </p:blipFill>
              <p:spPr>
                <a:xfrm>
                  <a:off x="10967520" y="3337734"/>
                  <a:ext cx="1004498" cy="740817"/>
                </a:xfrm>
                <a:prstGeom prst="rect">
                  <a:avLst/>
                </a:prstGeom>
                <a:ln>
                  <a:noFill/>
                </a:ln>
                <a:effectLst>
                  <a:outerShdw blurRad="292100" dist="139700" dir="2700000" algn="tl" rotWithShape="0">
                    <a:srgbClr val="333333">
                      <a:alpha val="65000"/>
                    </a:srgbClr>
                  </a:outerShdw>
                </a:effectLst>
              </p:spPr>
            </p:pic>
            <p:pic>
              <p:nvPicPr>
                <p:cNvPr id="25" name="Picture 24"/>
                <p:cNvPicPr>
                  <a:picLocks noChangeAspect="1"/>
                </p:cNvPicPr>
                <p:nvPr/>
              </p:nvPicPr>
              <p:blipFill>
                <a:blip r:embed="rId17"/>
                <a:stretch>
                  <a:fillRect/>
                </a:stretch>
              </p:blipFill>
              <p:spPr>
                <a:xfrm>
                  <a:off x="6984354" y="4089961"/>
                  <a:ext cx="2016849" cy="377062"/>
                </a:xfrm>
                <a:prstGeom prst="rect">
                  <a:avLst/>
                </a:prstGeom>
                <a:ln>
                  <a:noFill/>
                </a:ln>
                <a:effectLst>
                  <a:outerShdw blurRad="292100" dist="139700" dir="2700000" algn="tl" rotWithShape="0">
                    <a:srgbClr val="333333">
                      <a:alpha val="65000"/>
                    </a:srgbClr>
                  </a:outerShdw>
                </a:effectLst>
              </p:spPr>
            </p:pic>
            <p:pic>
              <p:nvPicPr>
                <p:cNvPr id="26" name="Picture 25"/>
                <p:cNvPicPr>
                  <a:picLocks noChangeAspect="1"/>
                </p:cNvPicPr>
                <p:nvPr/>
              </p:nvPicPr>
              <p:blipFill>
                <a:blip r:embed="rId18"/>
                <a:stretch>
                  <a:fillRect/>
                </a:stretch>
              </p:blipFill>
              <p:spPr>
                <a:xfrm>
                  <a:off x="8908466" y="3393126"/>
                  <a:ext cx="1920966" cy="425953"/>
                </a:xfrm>
                <a:prstGeom prst="rect">
                  <a:avLst/>
                </a:prstGeom>
                <a:ln>
                  <a:noFill/>
                </a:ln>
                <a:effectLst>
                  <a:outerShdw blurRad="292100" dist="139700" dir="2700000" algn="tl" rotWithShape="0">
                    <a:srgbClr val="333333">
                      <a:alpha val="65000"/>
                    </a:srgbClr>
                  </a:outerShdw>
                </a:effectLst>
              </p:spPr>
            </p:pic>
            <p:pic>
              <p:nvPicPr>
                <p:cNvPr id="27" name="Picture 26"/>
                <p:cNvPicPr>
                  <a:picLocks noChangeAspect="1"/>
                </p:cNvPicPr>
                <p:nvPr/>
              </p:nvPicPr>
              <p:blipFill>
                <a:blip r:embed="rId19"/>
                <a:stretch>
                  <a:fillRect/>
                </a:stretch>
              </p:blipFill>
              <p:spPr>
                <a:xfrm>
                  <a:off x="7399590" y="5302113"/>
                  <a:ext cx="2098196" cy="524548"/>
                </a:xfrm>
                <a:prstGeom prst="rect">
                  <a:avLst/>
                </a:prstGeom>
                <a:ln>
                  <a:noFill/>
                </a:ln>
                <a:effectLst>
                  <a:outerShdw blurRad="292100" dist="139700" dir="2700000" algn="tl" rotWithShape="0">
                    <a:srgbClr val="333333">
                      <a:alpha val="65000"/>
                    </a:srgbClr>
                  </a:outerShdw>
                </a:effectLst>
              </p:spPr>
            </p:pic>
            <p:pic>
              <p:nvPicPr>
                <p:cNvPr id="28" name="Picture 27"/>
                <p:cNvPicPr>
                  <a:picLocks noChangeAspect="1"/>
                </p:cNvPicPr>
                <p:nvPr/>
              </p:nvPicPr>
              <p:blipFill>
                <a:blip r:embed="rId20"/>
                <a:stretch>
                  <a:fillRect/>
                </a:stretch>
              </p:blipFill>
              <p:spPr>
                <a:xfrm>
                  <a:off x="9698749" y="4896330"/>
                  <a:ext cx="2315953" cy="320671"/>
                </a:xfrm>
                <a:prstGeom prst="rect">
                  <a:avLst/>
                </a:prstGeom>
                <a:ln>
                  <a:noFill/>
                </a:ln>
                <a:effectLst>
                  <a:outerShdw blurRad="292100" dist="139700" dir="2700000" algn="tl" rotWithShape="0">
                    <a:srgbClr val="333333">
                      <a:alpha val="65000"/>
                    </a:srgbClr>
                  </a:outerShdw>
                </a:effectLst>
              </p:spPr>
            </p:pic>
            <p:pic>
              <p:nvPicPr>
                <p:cNvPr id="30" name="Picture 29"/>
                <p:cNvPicPr>
                  <a:picLocks noChangeAspect="1"/>
                </p:cNvPicPr>
                <p:nvPr/>
              </p:nvPicPr>
              <p:blipFill>
                <a:blip r:embed="rId21"/>
                <a:stretch>
                  <a:fillRect/>
                </a:stretch>
              </p:blipFill>
              <p:spPr>
                <a:xfrm>
                  <a:off x="6905851" y="1999009"/>
                  <a:ext cx="2156484" cy="474426"/>
                </a:xfrm>
                <a:prstGeom prst="rect">
                  <a:avLst/>
                </a:prstGeom>
                <a:ln>
                  <a:noFill/>
                </a:ln>
                <a:effectLst>
                  <a:outerShdw blurRad="292100" dist="139700" dir="2700000" algn="tl" rotWithShape="0">
                    <a:srgbClr val="333333">
                      <a:alpha val="65000"/>
                    </a:srgbClr>
                  </a:outerShdw>
                </a:effectLst>
              </p:spPr>
            </p:pic>
            <p:sp>
              <p:nvSpPr>
                <p:cNvPr id="56" name="TextBox 55"/>
                <p:cNvSpPr txBox="1"/>
                <p:nvPr/>
              </p:nvSpPr>
              <p:spPr>
                <a:xfrm>
                  <a:off x="8919268" y="1063923"/>
                  <a:ext cx="1427643"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gradFill>
                        <a:gsLst>
                          <a:gs pos="2917">
                            <a:schemeClr val="tx1"/>
                          </a:gs>
                          <a:gs pos="30000">
                            <a:schemeClr val="tx1"/>
                          </a:gs>
                        </a:gsLst>
                        <a:lin ang="5400000" scaled="0"/>
                      </a:gradFill>
                      <a:effectLst>
                        <a:outerShdw blurRad="38100" dist="38100" dir="2700000" algn="tl">
                          <a:srgbClr val="000000">
                            <a:alpha val="43137"/>
                          </a:srgbClr>
                        </a:outerShdw>
                      </a:effectLst>
                    </a:rPr>
                    <a:t>GOLD</a:t>
                  </a:r>
                </a:p>
              </p:txBody>
            </p:sp>
          </p:grpSp>
          <p:pic>
            <p:nvPicPr>
              <p:cNvPr id="92" name="Picture 9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9928999" y="5386765"/>
                <a:ext cx="1757885" cy="385248"/>
              </a:xfrm>
              <a:prstGeom prst="rect">
                <a:avLst/>
              </a:prstGeom>
            </p:spPr>
          </p:pic>
        </p:grpSp>
        <p:grpSp>
          <p:nvGrpSpPr>
            <p:cNvPr id="95" name="Group 94"/>
            <p:cNvGrpSpPr/>
            <p:nvPr/>
          </p:nvGrpSpPr>
          <p:grpSpPr>
            <a:xfrm>
              <a:off x="158549" y="188880"/>
              <a:ext cx="3614665" cy="6690065"/>
              <a:chOff x="158549" y="188880"/>
              <a:chExt cx="3614665" cy="6690065"/>
            </a:xfrm>
          </p:grpSpPr>
          <p:sp>
            <p:nvSpPr>
              <p:cNvPr id="6" name="Rectangle: Rounded Corners 5"/>
              <p:cNvSpPr/>
              <p:nvPr/>
            </p:nvSpPr>
            <p:spPr bwMode="auto">
              <a:xfrm>
                <a:off x="158549" y="188880"/>
                <a:ext cx="3614665" cy="6690065"/>
              </a:xfrm>
              <a:prstGeom prst="roundRect">
                <a:avLst/>
              </a:prstGeom>
              <a:solidFill>
                <a:schemeClr val="bg1">
                  <a:alpha val="5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7" name="Picture 6"/>
              <p:cNvPicPr>
                <a:picLocks noChangeAspect="1"/>
              </p:cNvPicPr>
              <p:nvPr/>
            </p:nvPicPr>
            <p:blipFill>
              <a:blip r:embed="rId23"/>
              <a:stretch>
                <a:fillRect/>
              </a:stretch>
            </p:blipFill>
            <p:spPr>
              <a:xfrm>
                <a:off x="409202" y="972780"/>
                <a:ext cx="2928794" cy="1257244"/>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24"/>
              <a:stretch>
                <a:fillRect/>
              </a:stretch>
            </p:blipFill>
            <p:spPr>
              <a:xfrm>
                <a:off x="454374" y="3902004"/>
                <a:ext cx="2968966" cy="1274489"/>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25"/>
              <a:stretch>
                <a:fillRect/>
              </a:stretch>
            </p:blipFill>
            <p:spPr>
              <a:xfrm>
                <a:off x="432964" y="5584942"/>
                <a:ext cx="3045482" cy="1019723"/>
              </a:xfrm>
              <a:prstGeom prst="rect">
                <a:avLst/>
              </a:prstGeom>
              <a:ln>
                <a:noFill/>
              </a:ln>
              <a:effectLst>
                <a:outerShdw blurRad="292100" dist="139700" dir="2700000" algn="tl" rotWithShape="0">
                  <a:srgbClr val="333333">
                    <a:alpha val="65000"/>
                  </a:srgbClr>
                </a:outerShdw>
              </a:effectLst>
            </p:spPr>
          </p:pic>
          <p:sp>
            <p:nvSpPr>
              <p:cNvPr id="54" name="TextBox 53"/>
              <p:cNvSpPr txBox="1"/>
              <p:nvPr/>
            </p:nvSpPr>
            <p:spPr>
              <a:xfrm>
                <a:off x="861699" y="289182"/>
                <a:ext cx="2382842"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gradFill>
                      <a:gsLst>
                        <a:gs pos="2917">
                          <a:schemeClr val="tx1"/>
                        </a:gs>
                        <a:gs pos="30000">
                          <a:schemeClr val="tx1"/>
                        </a:gs>
                      </a:gsLst>
                      <a:lin ang="5400000" scaled="0"/>
                    </a:gradFill>
                    <a:effectLst>
                      <a:outerShdw blurRad="38100" dist="38100" dir="2700000" algn="tl">
                        <a:srgbClr val="000000">
                          <a:alpha val="43137"/>
                        </a:srgbClr>
                      </a:outerShdw>
                    </a:effectLst>
                  </a:rPr>
                  <a:t>PLATINUM</a:t>
                </a:r>
              </a:p>
            </p:txBody>
          </p:sp>
          <p:pic>
            <p:nvPicPr>
              <p:cNvPr id="94" name="Picture 93"/>
              <p:cNvPicPr>
                <a:picLocks noChangeAspect="1"/>
              </p:cNvPicPr>
              <p:nvPr/>
            </p:nvPicPr>
            <p:blipFill>
              <a:blip r:embed="rId26"/>
              <a:stretch>
                <a:fillRect/>
              </a:stretch>
            </p:blipFill>
            <p:spPr>
              <a:xfrm>
                <a:off x="322380" y="2623697"/>
                <a:ext cx="3178345" cy="796652"/>
              </a:xfrm>
              <a:prstGeom prst="rect">
                <a:avLst/>
              </a:prstGeom>
              <a:ln>
                <a:noFill/>
              </a:ln>
              <a:effectLst>
                <a:outerShdw blurRad="292100" dist="139700" dir="2700000" algn="tl" rotWithShape="0">
                  <a:srgbClr val="333333">
                    <a:alpha val="65000"/>
                  </a:srgbClr>
                </a:outerShdw>
              </a:effectLst>
            </p:spPr>
          </p:pic>
        </p:grpSp>
      </p:grpSp>
    </p:spTree>
    <p:extLst>
      <p:ext uri="{BB962C8B-B14F-4D97-AF65-F5344CB8AC3E}">
        <p14:creationId xmlns:p14="http://schemas.microsoft.com/office/powerpoint/2010/main" val="364242200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Manual Input 1"/>
          <p:cNvSpPr/>
          <p:nvPr/>
        </p:nvSpPr>
        <p:spPr bwMode="auto">
          <a:xfrm>
            <a:off x="45156" y="265289"/>
            <a:ext cx="12391319" cy="6203244"/>
          </a:xfrm>
          <a:prstGeom prst="flowChartManualInput">
            <a:avLst/>
          </a:prstGeom>
          <a:solidFill>
            <a:srgbClr val="7030A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5000" b="1" dirty="0">
                <a:gradFill>
                  <a:gsLst>
                    <a:gs pos="5439">
                      <a:srgbClr val="F8F8F8"/>
                    </a:gs>
                    <a:gs pos="10000">
                      <a:srgbClr val="F8F8F8"/>
                    </a:gs>
                  </a:gsLst>
                  <a:lin ang="5400000" scaled="0"/>
                </a:gradFill>
                <a:effectLst>
                  <a:outerShdw blurRad="38100" dist="38100" dir="2700000" algn="tl">
                    <a:srgbClr val="000000">
                      <a:alpha val="43137"/>
                    </a:srgbClr>
                  </a:outerShdw>
                </a:effectLst>
              </a:rPr>
              <a:t>dev up Conference 2016 Attendee Party</a:t>
            </a:r>
          </a:p>
          <a:p>
            <a:pPr algn="ctr" defTabSz="932472" fontAlgn="base">
              <a:spcBef>
                <a:spcPct val="0"/>
              </a:spcBef>
              <a:spcAft>
                <a:spcPct val="0"/>
              </a:spcAft>
            </a:pPr>
            <a:endParaRPr lang="en-US" sz="2000" b="1" dirty="0">
              <a:gradFill>
                <a:gsLst>
                  <a:gs pos="5439">
                    <a:srgbClr val="F8F8F8"/>
                  </a:gs>
                  <a:gs pos="10000">
                    <a:srgbClr val="F8F8F8"/>
                  </a:gs>
                </a:gsLst>
                <a:lin ang="5400000" scaled="0"/>
              </a:gradFill>
              <a:effectLst>
                <a:outerShdw blurRad="38100" dist="38100" dir="2700000" algn="tl">
                  <a:srgbClr val="000000">
                    <a:alpha val="43137"/>
                  </a:srgbClr>
                </a:outerShdw>
              </a:effectLst>
            </a:endParaRPr>
          </a:p>
          <a:p>
            <a:pPr algn="ctr" defTabSz="932472" fontAlgn="base">
              <a:spcBef>
                <a:spcPct val="0"/>
              </a:spcBef>
              <a:spcAft>
                <a:spcPct val="0"/>
              </a:spcAft>
            </a:pPr>
            <a:r>
              <a:rPr lang="en-US" sz="3200" b="1" dirty="0" err="1">
                <a:gradFill>
                  <a:gsLst>
                    <a:gs pos="5439">
                      <a:srgbClr val="F8F8F8"/>
                    </a:gs>
                    <a:gs pos="10000">
                      <a:srgbClr val="F8F8F8"/>
                    </a:gs>
                  </a:gsLst>
                  <a:lin ang="5400000" scaled="0"/>
                </a:gradFill>
                <a:effectLst>
                  <a:outerShdw blurRad="38100" dist="38100" dir="2700000" algn="tl">
                    <a:srgbClr val="000000">
                      <a:alpha val="43137"/>
                    </a:srgbClr>
                  </a:outerShdw>
                </a:effectLst>
              </a:rPr>
              <a:t>Ryse</a:t>
            </a:r>
            <a:r>
              <a:rPr lang="en-US" sz="3200" b="1" dirty="0">
                <a:gradFill>
                  <a:gsLst>
                    <a:gs pos="5439">
                      <a:srgbClr val="F8F8F8"/>
                    </a:gs>
                    <a:gs pos="10000">
                      <a:srgbClr val="F8F8F8"/>
                    </a:gs>
                  </a:gsLst>
                  <a:lin ang="5400000" scaled="0"/>
                </a:gradFill>
                <a:effectLst>
                  <a:outerShdw blurRad="38100" dist="38100" dir="2700000" algn="tl">
                    <a:srgbClr val="000000">
                      <a:alpha val="43137"/>
                    </a:srgbClr>
                  </a:outerShdw>
                </a:effectLst>
              </a:rPr>
              <a:t> Nightclub</a:t>
            </a:r>
          </a:p>
          <a:p>
            <a:pPr algn="ctr" defTabSz="932472" fontAlgn="base">
              <a:spcBef>
                <a:spcPct val="0"/>
              </a:spcBef>
              <a:spcAft>
                <a:spcPct val="0"/>
              </a:spcAft>
            </a:pPr>
            <a:endParaRPr lang="en-US" sz="3200" b="1" dirty="0">
              <a:gradFill>
                <a:gsLst>
                  <a:gs pos="5439">
                    <a:srgbClr val="F8F8F8"/>
                  </a:gs>
                  <a:gs pos="10000">
                    <a:srgbClr val="F8F8F8"/>
                  </a:gs>
                </a:gsLst>
                <a:lin ang="5400000" scaled="0"/>
              </a:gradFill>
              <a:effectLst>
                <a:outerShdw blurRad="38100" dist="38100" dir="2700000" algn="tl">
                  <a:srgbClr val="000000">
                    <a:alpha val="43137"/>
                  </a:srgbClr>
                </a:outerShdw>
              </a:effectLst>
            </a:endParaRPr>
          </a:p>
          <a:p>
            <a:pPr algn="ctr" defTabSz="932472" fontAlgn="base">
              <a:spcBef>
                <a:spcPct val="0"/>
              </a:spcBef>
              <a:spcAft>
                <a:spcPct val="0"/>
              </a:spcAft>
            </a:pPr>
            <a:r>
              <a:rPr lang="en-US" sz="3200" b="1" dirty="0">
                <a:gradFill>
                  <a:gsLst>
                    <a:gs pos="5439">
                      <a:srgbClr val="F8F8F8"/>
                    </a:gs>
                    <a:gs pos="10000">
                      <a:srgbClr val="F8F8F8"/>
                    </a:gs>
                  </a:gsLst>
                  <a:lin ang="5400000" scaled="0"/>
                </a:gradFill>
                <a:effectLst>
                  <a:outerShdw blurRad="38100" dist="38100" dir="2700000" algn="tl">
                    <a:srgbClr val="000000">
                      <a:alpha val="43137"/>
                    </a:srgbClr>
                  </a:outerShdw>
                </a:effectLst>
              </a:rPr>
              <a:t>October 21</a:t>
            </a:r>
            <a:r>
              <a:rPr lang="en-US" sz="3200" b="1" baseline="30000" dirty="0">
                <a:gradFill>
                  <a:gsLst>
                    <a:gs pos="5439">
                      <a:srgbClr val="F8F8F8"/>
                    </a:gs>
                    <a:gs pos="10000">
                      <a:srgbClr val="F8F8F8"/>
                    </a:gs>
                  </a:gsLst>
                  <a:lin ang="5400000" scaled="0"/>
                </a:gradFill>
                <a:effectLst>
                  <a:outerShdw blurRad="38100" dist="38100" dir="2700000" algn="tl">
                    <a:srgbClr val="000000">
                      <a:alpha val="43137"/>
                    </a:srgbClr>
                  </a:outerShdw>
                </a:effectLst>
              </a:rPr>
              <a:t>st</a:t>
            </a:r>
            <a:r>
              <a:rPr lang="en-US" sz="3200" b="1" dirty="0">
                <a:gradFill>
                  <a:gsLst>
                    <a:gs pos="5439">
                      <a:srgbClr val="F8F8F8"/>
                    </a:gs>
                    <a:gs pos="10000">
                      <a:srgbClr val="F8F8F8"/>
                    </a:gs>
                  </a:gsLst>
                  <a:lin ang="5400000" scaled="0"/>
                </a:gradFill>
                <a:effectLst>
                  <a:outerShdw blurRad="38100" dist="38100" dir="2700000" algn="tl">
                    <a:srgbClr val="000000">
                      <a:alpha val="43137"/>
                    </a:srgbClr>
                  </a:outerShdw>
                </a:effectLst>
              </a:rPr>
              <a:t> Friday 5:15 – 10:15</a:t>
            </a:r>
          </a:p>
          <a:p>
            <a:pPr algn="ctr" defTabSz="932472" fontAlgn="base">
              <a:spcBef>
                <a:spcPct val="0"/>
              </a:spcBef>
              <a:spcAft>
                <a:spcPct val="0"/>
              </a:spcAft>
            </a:pPr>
            <a:endParaRPr lang="en-US" sz="3200" b="1" dirty="0">
              <a:gradFill>
                <a:gsLst>
                  <a:gs pos="5439">
                    <a:srgbClr val="F8F8F8"/>
                  </a:gs>
                  <a:gs pos="10000">
                    <a:srgbClr val="F8F8F8"/>
                  </a:gs>
                </a:gsLst>
                <a:lin ang="5400000" scaled="0"/>
              </a:gradFill>
              <a:effectLst>
                <a:outerShdw blurRad="38100" dist="38100" dir="2700000" algn="tl">
                  <a:srgbClr val="000000">
                    <a:alpha val="43137"/>
                  </a:srgbClr>
                </a:outerShdw>
              </a:effectLst>
            </a:endParaRPr>
          </a:p>
          <a:p>
            <a:pPr algn="ctr" defTabSz="932472" fontAlgn="base">
              <a:spcBef>
                <a:spcPct val="0"/>
              </a:spcBef>
              <a:spcAft>
                <a:spcPct val="0"/>
              </a:spcAft>
            </a:pPr>
            <a:r>
              <a:rPr lang="en-US" sz="3200" b="1" dirty="0">
                <a:gradFill>
                  <a:gsLst>
                    <a:gs pos="5439">
                      <a:srgbClr val="F8F8F8"/>
                    </a:gs>
                    <a:gs pos="10000">
                      <a:srgbClr val="F8F8F8"/>
                    </a:gs>
                  </a:gsLst>
                  <a:lin ang="5400000" scaled="0"/>
                </a:gradFill>
                <a:effectLst>
                  <a:outerShdw blurRad="38100" dist="38100" dir="2700000" algn="tl">
                    <a:srgbClr val="000000">
                      <a:alpha val="43137"/>
                    </a:srgbClr>
                  </a:outerShdw>
                </a:effectLst>
              </a:rPr>
              <a:t>Food, Drinks, Games, and Fun!</a:t>
            </a:r>
          </a:p>
        </p:txBody>
      </p:sp>
    </p:spTree>
    <p:extLst>
      <p:ext uri="{BB962C8B-B14F-4D97-AF65-F5344CB8AC3E}">
        <p14:creationId xmlns:p14="http://schemas.microsoft.com/office/powerpoint/2010/main" val="5052729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Setting Expectations</a:t>
            </a:r>
          </a:p>
        </p:txBody>
      </p:sp>
      <p:sp>
        <p:nvSpPr>
          <p:cNvPr id="6" name="Text Placeholder 5"/>
          <p:cNvSpPr>
            <a:spLocks noGrp="1"/>
          </p:cNvSpPr>
          <p:nvPr>
            <p:ph type="body" sz="quarter" idx="10"/>
          </p:nvPr>
        </p:nvSpPr>
        <p:spPr>
          <a:xfrm>
            <a:off x="274639" y="2725856"/>
            <a:ext cx="12145962" cy="4124206"/>
          </a:xfrm>
        </p:spPr>
        <p:txBody>
          <a:bodyPr/>
          <a:lstStyle/>
          <a:p>
            <a:r>
              <a:rPr lang="en-US" dirty="0"/>
              <a:t>Focus on Windows Server 2016</a:t>
            </a:r>
          </a:p>
          <a:p>
            <a:r>
              <a:rPr lang="en-US" dirty="0"/>
              <a:t>	</a:t>
            </a:r>
            <a:r>
              <a:rPr lang="en-US" dirty="0">
                <a:solidFill>
                  <a:schemeClr val="tx1"/>
                </a:solidFill>
              </a:rPr>
              <a:t>Containers are specific to Server 2016</a:t>
            </a:r>
          </a:p>
          <a:p>
            <a:pPr lvl="1"/>
            <a:endParaRPr lang="en-US" dirty="0"/>
          </a:p>
          <a:p>
            <a:r>
              <a:rPr lang="en-US" dirty="0"/>
              <a:t>We’re not going to make you an expert</a:t>
            </a:r>
          </a:p>
          <a:p>
            <a:r>
              <a:rPr lang="en-US" dirty="0"/>
              <a:t>	</a:t>
            </a:r>
            <a:r>
              <a:rPr lang="en-US" dirty="0">
                <a:solidFill>
                  <a:schemeClr val="tx1"/>
                </a:solidFill>
              </a:rPr>
              <a:t>leave your fear behind!</a:t>
            </a:r>
            <a:endParaRPr lang="en-US" dirty="0"/>
          </a:p>
          <a:p>
            <a:endParaRPr lang="en-US" sz="2000" dirty="0"/>
          </a:p>
          <a:p>
            <a:r>
              <a:rPr lang="en-US" dirty="0"/>
              <a:t>If you already know containers on Linux…</a:t>
            </a:r>
          </a:p>
        </p:txBody>
      </p:sp>
      <p:pic>
        <p:nvPicPr>
          <p:cNvPr id="1026" name="Picture 2" descr="expect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358" y="295274"/>
            <a:ext cx="4464845" cy="289718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445612" y="5532500"/>
              <a:ext cx="19440" cy="19440"/>
            </p14:xfrm>
          </p:contentPart>
        </mc:Choice>
        <mc:Fallback xmlns="">
          <p:pic>
            <p:nvPicPr>
              <p:cNvPr id="3" name="Ink 2"/>
              <p:cNvPicPr/>
              <p:nvPr/>
            </p:nvPicPr>
            <p:blipFill>
              <a:blip r:embed="rId5"/>
              <a:stretch>
                <a:fillRect/>
              </a:stretch>
            </p:blipFill>
            <p:spPr>
              <a:xfrm>
                <a:off x="1442012" y="5528540"/>
                <a:ext cx="27720" cy="28080"/>
              </a:xfrm>
              <a:prstGeom prst="rect">
                <a:avLst/>
              </a:prstGeom>
            </p:spPr>
          </p:pic>
        </mc:Fallback>
      </mc:AlternateContent>
    </p:spTree>
    <p:extLst>
      <p:ext uri="{BB962C8B-B14F-4D97-AF65-F5344CB8AC3E}">
        <p14:creationId xmlns:p14="http://schemas.microsoft.com/office/powerpoint/2010/main" val="410112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History Lesson</a:t>
            </a:r>
          </a:p>
        </p:txBody>
      </p:sp>
      <p:sp>
        <p:nvSpPr>
          <p:cNvPr id="2" name="Text Placeholder 1"/>
          <p:cNvSpPr>
            <a:spLocks noGrp="1"/>
          </p:cNvSpPr>
          <p:nvPr>
            <p:ph type="body" sz="quarter" idx="10"/>
          </p:nvPr>
        </p:nvSpPr>
        <p:spPr>
          <a:xfrm>
            <a:off x="274639" y="3208873"/>
            <a:ext cx="11887200" cy="3108543"/>
          </a:xfrm>
        </p:spPr>
        <p:txBody>
          <a:bodyPr/>
          <a:lstStyle/>
          <a:p>
            <a:r>
              <a:rPr lang="en-US" dirty="0"/>
              <a:t>Started in Linux in 2003/2004</a:t>
            </a:r>
          </a:p>
          <a:p>
            <a:r>
              <a:rPr lang="en-US" dirty="0"/>
              <a:t>	</a:t>
            </a:r>
            <a:r>
              <a:rPr lang="en-US" dirty="0">
                <a:solidFill>
                  <a:schemeClr val="tx1"/>
                </a:solidFill>
              </a:rPr>
              <a:t>present, but not very usable</a:t>
            </a:r>
          </a:p>
          <a:p>
            <a:endParaRPr lang="en-US" sz="2000" dirty="0"/>
          </a:p>
          <a:p>
            <a:r>
              <a:rPr lang="en-US" dirty="0"/>
              <a:t>Docker made them popular starting June 2014</a:t>
            </a:r>
          </a:p>
          <a:p>
            <a:r>
              <a:rPr lang="en-US" dirty="0"/>
              <a:t>	</a:t>
            </a:r>
            <a:r>
              <a:rPr lang="en-US" dirty="0">
                <a:solidFill>
                  <a:schemeClr val="tx1"/>
                </a:solidFill>
              </a:rPr>
              <a:t>made</a:t>
            </a:r>
            <a:r>
              <a:rPr lang="en-US" dirty="0"/>
              <a:t> </a:t>
            </a:r>
            <a:r>
              <a:rPr lang="en-US" dirty="0">
                <a:solidFill>
                  <a:schemeClr val="tx1"/>
                </a:solidFill>
              </a:rPr>
              <a:t>easy to use, </a:t>
            </a:r>
            <a:r>
              <a:rPr lang="en-US" u="sng" dirty="0">
                <a:solidFill>
                  <a:schemeClr val="tx1"/>
                </a:solidFill>
              </a:rPr>
              <a:t>didn’t invent them</a:t>
            </a:r>
          </a:p>
        </p:txBody>
      </p:sp>
      <p:pic>
        <p:nvPicPr>
          <p:cNvPr id="2050" name="Picture 2" descr="Image result for contai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542" y="220662"/>
            <a:ext cx="5030339" cy="3370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70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Docker Additions to Containers</a:t>
            </a:r>
          </a:p>
        </p:txBody>
      </p:sp>
      <p:sp>
        <p:nvSpPr>
          <p:cNvPr id="2" name="Text Placeholder 1"/>
          <p:cNvSpPr>
            <a:spLocks noGrp="1"/>
          </p:cNvSpPr>
          <p:nvPr>
            <p:ph type="body" sz="quarter" idx="10"/>
          </p:nvPr>
        </p:nvSpPr>
        <p:spPr>
          <a:xfrm>
            <a:off x="46037" y="1224744"/>
            <a:ext cx="11887200" cy="5478423"/>
          </a:xfrm>
        </p:spPr>
        <p:txBody>
          <a:bodyPr/>
          <a:lstStyle/>
          <a:p>
            <a:r>
              <a:rPr lang="en-US" dirty="0"/>
              <a:t>Was the first “engine”</a:t>
            </a:r>
          </a:p>
          <a:p>
            <a:r>
              <a:rPr lang="en-US" dirty="0"/>
              <a:t>	</a:t>
            </a:r>
            <a:r>
              <a:rPr lang="en-US" dirty="0">
                <a:solidFill>
                  <a:schemeClr val="tx1"/>
                </a:solidFill>
              </a:rPr>
              <a:t>simple interface to create/manage containers</a:t>
            </a:r>
          </a:p>
          <a:p>
            <a:endParaRPr lang="en-US" dirty="0">
              <a:solidFill>
                <a:schemeClr val="tx1"/>
              </a:solidFill>
            </a:endParaRPr>
          </a:p>
          <a:p>
            <a:r>
              <a:rPr lang="en-US" dirty="0"/>
              <a:t>Docker Container Image</a:t>
            </a:r>
          </a:p>
          <a:p>
            <a:r>
              <a:rPr lang="en-US" dirty="0"/>
              <a:t>	</a:t>
            </a:r>
            <a:r>
              <a:rPr lang="en-US" dirty="0">
                <a:solidFill>
                  <a:schemeClr val="tx1"/>
                </a:solidFill>
              </a:rPr>
              <a:t>layer, upon layer, upon layer, …</a:t>
            </a:r>
          </a:p>
          <a:p>
            <a:endParaRPr lang="en-US" dirty="0">
              <a:solidFill>
                <a:schemeClr val="tx1"/>
              </a:solidFill>
            </a:endParaRPr>
          </a:p>
          <a:p>
            <a:r>
              <a:rPr lang="en-US" dirty="0"/>
              <a:t>Image Repositories</a:t>
            </a:r>
          </a:p>
          <a:p>
            <a:r>
              <a:rPr lang="en-US" dirty="0"/>
              <a:t>	</a:t>
            </a:r>
            <a:r>
              <a:rPr lang="en-US" dirty="0">
                <a:solidFill>
                  <a:schemeClr val="tx1"/>
                </a:solidFill>
              </a:rPr>
              <a:t>hub.docker.com</a:t>
            </a:r>
          </a:p>
        </p:txBody>
      </p:sp>
      <p:pic>
        <p:nvPicPr>
          <p:cNvPr id="3076" name="Picture 4" descr="Image result for Storage Contai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0947" y="3116262"/>
            <a:ext cx="475569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48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Offer</a:t>
            </a:r>
          </a:p>
        </p:txBody>
      </p:sp>
      <p:sp>
        <p:nvSpPr>
          <p:cNvPr id="4" name="Rectangle 3"/>
          <p:cNvSpPr/>
          <p:nvPr/>
        </p:nvSpPr>
        <p:spPr bwMode="auto">
          <a:xfrm>
            <a:off x="585799" y="1516062"/>
            <a:ext cx="2210342" cy="19812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FFFFFF"/>
                </a:solidFill>
              </a:rPr>
              <a:t>Fast Iteration</a:t>
            </a:r>
          </a:p>
        </p:txBody>
      </p:sp>
      <p:sp>
        <p:nvSpPr>
          <p:cNvPr id="6" name="Rectangle 5"/>
          <p:cNvSpPr/>
          <p:nvPr/>
        </p:nvSpPr>
        <p:spPr bwMode="auto">
          <a:xfrm>
            <a:off x="5154347" y="1516062"/>
            <a:ext cx="2210342" cy="19812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FFFFFF"/>
                </a:solidFill>
              </a:rPr>
              <a:t>Resource Controls</a:t>
            </a:r>
          </a:p>
        </p:txBody>
      </p:sp>
      <p:sp>
        <p:nvSpPr>
          <p:cNvPr id="7" name="Rectangle 6"/>
          <p:cNvSpPr/>
          <p:nvPr/>
        </p:nvSpPr>
        <p:spPr bwMode="auto">
          <a:xfrm>
            <a:off x="9722895" y="1516062"/>
            <a:ext cx="2210342" cy="19812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FFFFFF"/>
                </a:solidFill>
              </a:rPr>
              <a:t>Rapid Deployment</a:t>
            </a:r>
          </a:p>
        </p:txBody>
      </p:sp>
      <p:sp>
        <p:nvSpPr>
          <p:cNvPr id="8" name="Rectangle 7"/>
          <p:cNvSpPr/>
          <p:nvPr/>
        </p:nvSpPr>
        <p:spPr bwMode="auto">
          <a:xfrm>
            <a:off x="2870073" y="4259262"/>
            <a:ext cx="2210342" cy="19812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FFFFFF"/>
                </a:solidFill>
              </a:rPr>
              <a:t>Defined State Separation</a:t>
            </a:r>
          </a:p>
        </p:txBody>
      </p:sp>
      <p:sp>
        <p:nvSpPr>
          <p:cNvPr id="9" name="Rectangle 8"/>
          <p:cNvSpPr/>
          <p:nvPr/>
        </p:nvSpPr>
        <p:spPr bwMode="auto">
          <a:xfrm>
            <a:off x="7438621" y="4259262"/>
            <a:ext cx="2210342" cy="19812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FFFFFF"/>
                </a:solidFill>
              </a:rPr>
              <a:t>Immutability</a:t>
            </a:r>
          </a:p>
        </p:txBody>
      </p:sp>
    </p:spTree>
    <p:extLst>
      <p:ext uri="{BB962C8B-B14F-4D97-AF65-F5344CB8AC3E}">
        <p14:creationId xmlns:p14="http://schemas.microsoft.com/office/powerpoint/2010/main" val="1352832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Making Them Ideal For</a:t>
            </a:r>
          </a:p>
        </p:txBody>
      </p:sp>
      <p:grpSp>
        <p:nvGrpSpPr>
          <p:cNvPr id="7" name="Group 6"/>
          <p:cNvGrpSpPr/>
          <p:nvPr/>
        </p:nvGrpSpPr>
        <p:grpSpPr>
          <a:xfrm>
            <a:off x="660273" y="1592262"/>
            <a:ext cx="2209800" cy="1981200"/>
            <a:chOff x="2103523" y="4870764"/>
            <a:chExt cx="1828800" cy="1828800"/>
          </a:xfrm>
          <a:solidFill>
            <a:schemeClr val="accent2">
              <a:lumMod val="75000"/>
              <a:lumOff val="25000"/>
            </a:schemeClr>
          </a:solidFill>
        </p:grpSpPr>
        <p:sp>
          <p:nvSpPr>
            <p:cNvPr id="29" name="Rectangle 28"/>
            <p:cNvSpPr/>
            <p:nvPr/>
          </p:nvSpPr>
          <p:spPr bwMode="auto">
            <a:xfrm>
              <a:off x="2103523" y="4870764"/>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FFFFFF"/>
                  </a:solidFill>
                </a:rPr>
                <a:t>Distributed Compute</a:t>
              </a:r>
            </a:p>
          </p:txBody>
        </p:sp>
        <mc:AlternateContent xmlns:mc="http://schemas.openxmlformats.org/markup-compatibility/2006" xmlns:a14="http://schemas.microsoft.com/office/drawing/2010/main">
          <mc:Choice Requires="a14">
            <p:sp>
              <p:nvSpPr>
                <p:cNvPr id="30" name="TextBox 29"/>
                <p:cNvSpPr txBox="1"/>
                <p:nvPr/>
              </p:nvSpPr>
              <p:spPr>
                <a:xfrm>
                  <a:off x="2142683" y="4978500"/>
                  <a:ext cx="1750479" cy="1037207"/>
                </a:xfrm>
                <a:prstGeom prst="rect">
                  <a:avLst/>
                </a:prstGeom>
                <a:grpFill/>
              </p:spPr>
              <p:txBody>
                <a:bodyPr wrap="non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4800" i="1" smtClean="0">
                            <a:ln w="0"/>
                            <a:solidFill>
                              <a:srgbClr val="FFFFFF"/>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𝑓</m:t>
                        </m:r>
                        <m:d>
                          <m:dPr>
                            <m:ctrlPr>
                              <a:rPr lang="en-US" sz="4800" i="1" smtClean="0">
                                <a:ln w="0"/>
                                <a:solidFill>
                                  <a:srgbClr val="FFFFFF"/>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dPr>
                          <m:e>
                            <m:r>
                              <a:rPr lang="en-US" sz="4800" i="1" smtClean="0">
                                <a:ln w="0"/>
                                <a:solidFill>
                                  <a:srgbClr val="FFFFFF"/>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𝑥</m:t>
                            </m:r>
                          </m:e>
                        </m:d>
                      </m:oMath>
                    </m:oMathPara>
                  </a14:m>
                  <a:endParaRPr lang="en-US" sz="4800" dirty="0" err="1">
                    <a:ln w="0"/>
                    <a:solidFill>
                      <a:srgbClr val="FFFFFF"/>
                    </a:solidFill>
                    <a:effectLst>
                      <a:outerShdw blurRad="38100" dist="25400" dir="5400000" algn="ctr" rotWithShape="0">
                        <a:srgbClr val="6E747A">
                          <a:alpha val="43000"/>
                        </a:srgbClr>
                      </a:outerShdw>
                    </a:effectLst>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2142683" y="4978500"/>
                  <a:ext cx="1750479" cy="1037207"/>
                </a:xfrm>
                <a:prstGeom prst="rect">
                  <a:avLst/>
                </a:prstGeom>
                <a:blipFill>
                  <a:blip r:embed="rId2"/>
                  <a:stretch>
                    <a:fillRect/>
                  </a:stretch>
                </a:blipFill>
              </p:spPr>
              <p:txBody>
                <a:bodyPr/>
                <a:lstStyle/>
                <a:p>
                  <a:r>
                    <a:rPr lang="en-US">
                      <a:noFill/>
                    </a:rPr>
                    <a:t> </a:t>
                  </a:r>
                </a:p>
              </p:txBody>
            </p:sp>
          </mc:Fallback>
        </mc:AlternateContent>
      </p:grpSp>
      <p:grpSp>
        <p:nvGrpSpPr>
          <p:cNvPr id="5" name="Group 4"/>
          <p:cNvGrpSpPr/>
          <p:nvPr/>
        </p:nvGrpSpPr>
        <p:grpSpPr>
          <a:xfrm>
            <a:off x="5229955" y="1592262"/>
            <a:ext cx="2209800" cy="1981200"/>
            <a:chOff x="4922837" y="4870764"/>
            <a:chExt cx="1828800" cy="1828800"/>
          </a:xfrm>
          <a:solidFill>
            <a:schemeClr val="accent2">
              <a:lumMod val="75000"/>
              <a:lumOff val="25000"/>
            </a:schemeClr>
          </a:solidFill>
        </p:grpSpPr>
        <p:sp>
          <p:nvSpPr>
            <p:cNvPr id="31" name="Rectangle 30"/>
            <p:cNvSpPr/>
            <p:nvPr/>
          </p:nvSpPr>
          <p:spPr bwMode="auto">
            <a:xfrm>
              <a:off x="4922837" y="4870764"/>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FFFFFF"/>
                  </a:solidFill>
                </a:rPr>
                <a:t>Database</a:t>
              </a:r>
            </a:p>
          </p:txBody>
        </p:sp>
        <p:sp>
          <p:nvSpPr>
            <p:cNvPr id="32" name="Freeform 31"/>
            <p:cNvSpPr>
              <a:spLocks noChangeAspect="1"/>
            </p:cNvSpPr>
            <p:nvPr/>
          </p:nvSpPr>
          <p:spPr bwMode="black">
            <a:xfrm>
              <a:off x="5127604" y="5021262"/>
              <a:ext cx="1419266" cy="990600"/>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grpSp>
      <p:grpSp>
        <p:nvGrpSpPr>
          <p:cNvPr id="4" name="Group 3"/>
          <p:cNvGrpSpPr/>
          <p:nvPr/>
        </p:nvGrpSpPr>
        <p:grpSpPr>
          <a:xfrm>
            <a:off x="9799637" y="1592262"/>
            <a:ext cx="2209800" cy="1981200"/>
            <a:chOff x="7165848" y="4895023"/>
            <a:chExt cx="1828800" cy="1828800"/>
          </a:xfrm>
          <a:solidFill>
            <a:schemeClr val="accent2">
              <a:lumMod val="75000"/>
              <a:lumOff val="25000"/>
            </a:schemeClr>
          </a:solidFill>
        </p:grpSpPr>
        <p:sp>
          <p:nvSpPr>
            <p:cNvPr id="33" name="Rectangle 32"/>
            <p:cNvSpPr/>
            <p:nvPr/>
          </p:nvSpPr>
          <p:spPr bwMode="auto">
            <a:xfrm>
              <a:off x="7165848" y="4895023"/>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FFFFFF"/>
                  </a:solidFill>
                </a:rPr>
                <a:t>Web</a:t>
              </a:r>
            </a:p>
          </p:txBody>
        </p:sp>
        <p:grpSp>
          <p:nvGrpSpPr>
            <p:cNvPr id="2" name="Group 1"/>
            <p:cNvGrpSpPr/>
            <p:nvPr/>
          </p:nvGrpSpPr>
          <p:grpSpPr>
            <a:xfrm>
              <a:off x="7577364" y="5021262"/>
              <a:ext cx="1005769" cy="920831"/>
              <a:chOff x="7589837" y="5094544"/>
              <a:chExt cx="1005769" cy="920831"/>
            </a:xfrm>
            <a:grpFill/>
          </p:grpSpPr>
          <p:sp>
            <p:nvSpPr>
              <p:cNvPr id="35" name="Freeform 19"/>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36" name="Freeform 20"/>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grpFill/>
              <a:ln>
                <a:noFill/>
              </a:ln>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37" name="Freeform 21"/>
              <p:cNvSpPr>
                <a:spLocks/>
              </p:cNvSpPr>
              <p:nvPr/>
            </p:nvSpPr>
            <p:spPr bwMode="auto">
              <a:xfrm>
                <a:off x="7711121" y="5232209"/>
                <a:ext cx="124243" cy="33039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38" name="Freeform 22"/>
              <p:cNvSpPr>
                <a:spLocks/>
              </p:cNvSpPr>
              <p:nvPr/>
            </p:nvSpPr>
            <p:spPr bwMode="auto">
              <a:xfrm>
                <a:off x="7861987" y="5577903"/>
                <a:ext cx="600503" cy="308983"/>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39" name="Freeform 23"/>
              <p:cNvSpPr>
                <a:spLocks/>
              </p:cNvSpPr>
              <p:nvPr/>
            </p:nvSpPr>
            <p:spPr bwMode="auto">
              <a:xfrm>
                <a:off x="8101597" y="5342342"/>
                <a:ext cx="425972" cy="370167"/>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40" name="Freeform 24"/>
              <p:cNvSpPr>
                <a:spLocks/>
              </p:cNvSpPr>
              <p:nvPr/>
            </p:nvSpPr>
            <p:spPr bwMode="auto">
              <a:xfrm>
                <a:off x="7894526" y="5115959"/>
                <a:ext cx="186363" cy="183553"/>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41" name="Freeform 25"/>
              <p:cNvSpPr>
                <a:spLocks/>
              </p:cNvSpPr>
              <p:nvPr/>
            </p:nvSpPr>
            <p:spPr bwMode="auto">
              <a:xfrm>
                <a:off x="7728870" y="5562607"/>
                <a:ext cx="133116" cy="348752"/>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42" name="Freeform 26"/>
              <p:cNvSpPr>
                <a:spLocks/>
              </p:cNvSpPr>
              <p:nvPr/>
            </p:nvSpPr>
            <p:spPr bwMode="auto">
              <a:xfrm>
                <a:off x="7790991" y="5299512"/>
                <a:ext cx="310604" cy="351813"/>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43" name="Freeform 27"/>
              <p:cNvSpPr>
                <a:spLocks/>
              </p:cNvSpPr>
              <p:nvPr/>
            </p:nvSpPr>
            <p:spPr bwMode="auto">
              <a:xfrm>
                <a:off x="8015811" y="5189379"/>
                <a:ext cx="425972" cy="192731"/>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44" name="Freeform 28"/>
              <p:cNvSpPr>
                <a:spLocks/>
              </p:cNvSpPr>
              <p:nvPr/>
            </p:nvSpPr>
            <p:spPr bwMode="auto">
              <a:xfrm>
                <a:off x="8246545" y="5464711"/>
                <a:ext cx="221861" cy="220266"/>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45" name="Freeform 29"/>
              <p:cNvSpPr>
                <a:spLocks/>
              </p:cNvSpPr>
              <p:nvPr/>
            </p:nvSpPr>
            <p:spPr bwMode="auto">
              <a:xfrm>
                <a:off x="8060182" y="5712509"/>
                <a:ext cx="195237" cy="204968"/>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46" name="Freeform 30"/>
              <p:cNvSpPr>
                <a:spLocks/>
              </p:cNvSpPr>
              <p:nvPr/>
            </p:nvSpPr>
            <p:spPr bwMode="auto">
              <a:xfrm>
                <a:off x="7699289" y="5406586"/>
                <a:ext cx="304689" cy="308983"/>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grpSp>
      </p:grpSp>
      <p:grpSp>
        <p:nvGrpSpPr>
          <p:cNvPr id="15" name="Group 14"/>
          <p:cNvGrpSpPr/>
          <p:nvPr/>
        </p:nvGrpSpPr>
        <p:grpSpPr>
          <a:xfrm>
            <a:off x="7513637" y="4335462"/>
            <a:ext cx="2209800" cy="1981200"/>
            <a:chOff x="7666037" y="3954462"/>
            <a:chExt cx="1828800" cy="1828800"/>
          </a:xfrm>
          <a:solidFill>
            <a:schemeClr val="accent2">
              <a:lumMod val="75000"/>
              <a:lumOff val="25000"/>
            </a:schemeClr>
          </a:solidFill>
        </p:grpSpPr>
        <p:sp>
          <p:nvSpPr>
            <p:cNvPr id="64" name="Rectangle 63"/>
            <p:cNvSpPr/>
            <p:nvPr/>
          </p:nvSpPr>
          <p:spPr bwMode="auto">
            <a:xfrm>
              <a:off x="7666037" y="3954462"/>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FFFFFF"/>
                  </a:solidFill>
                </a:rPr>
                <a:t>Tasks</a:t>
              </a:r>
            </a:p>
          </p:txBody>
        </p:sp>
        <p:sp>
          <p:nvSpPr>
            <p:cNvPr id="70" name="Freeform 69"/>
            <p:cNvSpPr>
              <a:spLocks noChangeAspect="1"/>
            </p:cNvSpPr>
            <p:nvPr/>
          </p:nvSpPr>
          <p:spPr bwMode="black">
            <a:xfrm>
              <a:off x="8114156" y="4210815"/>
              <a:ext cx="932561" cy="987257"/>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solidFill>
                  <a:srgbClr val="FFFFFF"/>
                </a:solidFill>
                <a:ea typeface="Segoe UI" pitchFamily="34" charset="0"/>
                <a:cs typeface="Segoe UI" pitchFamily="34" charset="0"/>
              </a:endParaRPr>
            </a:p>
          </p:txBody>
        </p:sp>
      </p:grpSp>
      <p:grpSp>
        <p:nvGrpSpPr>
          <p:cNvPr id="14" name="Group 13"/>
          <p:cNvGrpSpPr/>
          <p:nvPr/>
        </p:nvGrpSpPr>
        <p:grpSpPr>
          <a:xfrm>
            <a:off x="2941637" y="4335462"/>
            <a:ext cx="2209800" cy="1981200"/>
            <a:chOff x="3017837" y="3954462"/>
            <a:chExt cx="1828800" cy="1828800"/>
          </a:xfrm>
          <a:solidFill>
            <a:schemeClr val="accent2">
              <a:lumMod val="75000"/>
              <a:lumOff val="25000"/>
            </a:schemeClr>
          </a:solidFill>
        </p:grpSpPr>
        <p:sp>
          <p:nvSpPr>
            <p:cNvPr id="48" name="Rectangle 47"/>
            <p:cNvSpPr/>
            <p:nvPr/>
          </p:nvSpPr>
          <p:spPr bwMode="auto">
            <a:xfrm>
              <a:off x="3017837" y="3954462"/>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FFFFFF"/>
                  </a:solidFill>
                </a:rPr>
                <a:t>Scale Out</a:t>
              </a:r>
            </a:p>
          </p:txBody>
        </p:sp>
        <p:sp>
          <p:nvSpPr>
            <p:cNvPr id="72" name="Freeform 21"/>
            <p:cNvSpPr>
              <a:spLocks noChangeAspect="1" noEditPoints="1"/>
            </p:cNvSpPr>
            <p:nvPr/>
          </p:nvSpPr>
          <p:spPr bwMode="black">
            <a:xfrm>
              <a:off x="3474298" y="4305311"/>
              <a:ext cx="915878" cy="798263"/>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59814643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Windows Server Container Hosts</a:t>
            </a:r>
          </a:p>
        </p:txBody>
      </p:sp>
      <p:sp>
        <p:nvSpPr>
          <p:cNvPr id="19" name="TextBox 1"/>
          <p:cNvSpPr txBox="1"/>
          <p:nvPr/>
        </p:nvSpPr>
        <p:spPr>
          <a:xfrm>
            <a:off x="1394810" y="4158392"/>
            <a:ext cx="3886201"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000">
                <a:gradFill>
                  <a:gsLst>
                    <a:gs pos="2917">
                      <a:schemeClr val="tx1"/>
                    </a:gs>
                    <a:gs pos="30000">
                      <a:schemeClr val="tx1"/>
                    </a:gs>
                  </a:gsLst>
                  <a:lin ang="5400000" scaled="0"/>
                </a:gradFill>
              </a:defRPr>
            </a:lvl1pPr>
          </a:lstStyle>
          <a:p>
            <a:r>
              <a:rPr lang="en-US" dirty="0">
                <a:solidFill>
                  <a:srgbClr val="FFFFFF"/>
                </a:solidFill>
              </a:rPr>
              <a:t>Highly Optimized</a:t>
            </a:r>
          </a:p>
        </p:txBody>
      </p:sp>
      <p:grpSp>
        <p:nvGrpSpPr>
          <p:cNvPr id="2" name="Group 1"/>
          <p:cNvGrpSpPr/>
          <p:nvPr/>
        </p:nvGrpSpPr>
        <p:grpSpPr>
          <a:xfrm>
            <a:off x="1493837" y="1439862"/>
            <a:ext cx="3886201" cy="4800600"/>
            <a:chOff x="1394810" y="1897062"/>
            <a:chExt cx="3886201" cy="4800600"/>
          </a:xfrm>
        </p:grpSpPr>
        <p:sp>
          <p:nvSpPr>
            <p:cNvPr id="5" name="Rectangle 4"/>
            <p:cNvSpPr/>
            <p:nvPr/>
          </p:nvSpPr>
          <p:spPr bwMode="auto">
            <a:xfrm>
              <a:off x="1394810" y="1897062"/>
              <a:ext cx="3886200" cy="48006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FFFFFF"/>
                  </a:solidFill>
                </a:rPr>
                <a:t>Nano Server</a:t>
              </a:r>
              <a:endParaRPr lang="en-US" sz="2400" dirty="0">
                <a:solidFill>
                  <a:srgbClr val="FFFFFF"/>
                </a:solidFill>
              </a:endParaRPr>
            </a:p>
          </p:txBody>
        </p:sp>
        <p:sp>
          <p:nvSpPr>
            <p:cNvPr id="10" name="TextBox 9"/>
            <p:cNvSpPr txBox="1"/>
            <p:nvPr/>
          </p:nvSpPr>
          <p:spPr>
            <a:xfrm>
              <a:off x="1394810" y="6094746"/>
              <a:ext cx="3886201"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rgbClr val="FFFFFF"/>
                  </a:solidFill>
                </a:rPr>
                <a:t>Born in the cloud applications</a:t>
              </a:r>
            </a:p>
          </p:txBody>
        </p:sp>
        <p:sp>
          <p:nvSpPr>
            <p:cNvPr id="16" name="Freeform 15"/>
            <p:cNvSpPr>
              <a:spLocks noChangeAspect="1"/>
            </p:cNvSpPr>
            <p:nvPr/>
          </p:nvSpPr>
          <p:spPr bwMode="black">
            <a:xfrm>
              <a:off x="2099330" y="4709638"/>
              <a:ext cx="2477158" cy="146498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sp>
          <p:nvSpPr>
            <p:cNvPr id="21" name="Freeform 20"/>
            <p:cNvSpPr>
              <a:spLocks noChangeAspect="1" noEditPoints="1"/>
            </p:cNvSpPr>
            <p:nvPr/>
          </p:nvSpPr>
          <p:spPr bwMode="black">
            <a:xfrm>
              <a:off x="2659746" y="2863541"/>
              <a:ext cx="1356327" cy="1356327"/>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grpSp>
      <p:grpSp>
        <p:nvGrpSpPr>
          <p:cNvPr id="6" name="Group 5"/>
          <p:cNvGrpSpPr/>
          <p:nvPr/>
        </p:nvGrpSpPr>
        <p:grpSpPr>
          <a:xfrm>
            <a:off x="7231664" y="1439862"/>
            <a:ext cx="3886200" cy="4800600"/>
            <a:chOff x="7132637" y="1897062"/>
            <a:chExt cx="3886200" cy="4800600"/>
          </a:xfrm>
        </p:grpSpPr>
        <p:sp>
          <p:nvSpPr>
            <p:cNvPr id="4" name="Rectangle 3"/>
            <p:cNvSpPr/>
            <p:nvPr/>
          </p:nvSpPr>
          <p:spPr bwMode="auto">
            <a:xfrm>
              <a:off x="7132637" y="1897062"/>
              <a:ext cx="3886200" cy="48006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FFFFFF"/>
                  </a:solidFill>
                </a:rPr>
                <a:t>Server Core</a:t>
              </a:r>
              <a:endParaRPr lang="en-US" sz="2400" dirty="0">
                <a:solidFill>
                  <a:srgbClr val="FFFFFF"/>
                </a:solidFill>
              </a:endParaRPr>
            </a:p>
          </p:txBody>
        </p:sp>
        <p:sp>
          <p:nvSpPr>
            <p:cNvPr id="15" name="TextBox 14"/>
            <p:cNvSpPr txBox="1"/>
            <p:nvPr/>
          </p:nvSpPr>
          <p:spPr>
            <a:xfrm>
              <a:off x="7132637" y="6094746"/>
              <a:ext cx="388620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rgbClr val="FFFFFF"/>
                  </a:solidFill>
                </a:rPr>
                <a:t>Traditional Applications</a:t>
              </a:r>
              <a:endParaRPr lang="en-US" dirty="0">
                <a:solidFill>
                  <a:srgbClr val="FFFFFF"/>
                </a:solidFill>
              </a:endParaRPr>
            </a:p>
          </p:txBody>
        </p:sp>
        <p:sp>
          <p:nvSpPr>
            <p:cNvPr id="17" name="TextBox 16"/>
            <p:cNvSpPr txBox="1"/>
            <p:nvPr/>
          </p:nvSpPr>
          <p:spPr>
            <a:xfrm>
              <a:off x="7132637" y="4212169"/>
              <a:ext cx="388620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rgbClr val="FFFFFF"/>
                  </a:solidFill>
                </a:rPr>
                <a:t>Highly Compatible</a:t>
              </a:r>
              <a:endParaRPr lang="en-US" dirty="0">
                <a:solidFill>
                  <a:srgbClr val="FFFFFF"/>
                </a:solidFill>
              </a:endParaRPr>
            </a:p>
          </p:txBody>
        </p:sp>
        <p:sp>
          <p:nvSpPr>
            <p:cNvPr id="22" name="Freeform 21"/>
            <p:cNvSpPr>
              <a:spLocks noChangeAspect="1" noEditPoints="1"/>
            </p:cNvSpPr>
            <p:nvPr/>
          </p:nvSpPr>
          <p:spPr bwMode="black">
            <a:xfrm>
              <a:off x="8315390" y="2979143"/>
              <a:ext cx="1520693" cy="123302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sp>
          <p:nvSpPr>
            <p:cNvPr id="23" name="Freeform 22"/>
            <p:cNvSpPr>
              <a:spLocks noChangeAspect="1" noEditPoints="1"/>
            </p:cNvSpPr>
            <p:nvPr/>
          </p:nvSpPr>
          <p:spPr bwMode="black">
            <a:xfrm>
              <a:off x="8542632" y="5011324"/>
              <a:ext cx="1066207" cy="1077314"/>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grpSp>
      <mc:AlternateContent xmlns:mc="http://schemas.openxmlformats.org/markup-compatibility/2006" xmlns:p14="http://schemas.microsoft.com/office/powerpoint/2010/main">
        <mc:Choice Requires="p14">
          <p:contentPart p14:bwMode="auto" r:id="rId2">
            <p14:nvContentPartPr>
              <p14:cNvPr id="9" name="Ink 8"/>
              <p14:cNvContentPartPr/>
              <p14:nvPr/>
            </p14:nvContentPartPr>
            <p14:xfrm>
              <a:off x="6955517" y="1556165"/>
              <a:ext cx="360" cy="720"/>
            </p14:xfrm>
          </p:contentPart>
        </mc:Choice>
        <mc:Fallback xmlns="">
          <p:pic>
            <p:nvPicPr>
              <p:cNvPr id="9" name="Ink 8"/>
              <p:cNvPicPr/>
              <p:nvPr/>
            </p:nvPicPr>
            <p:blipFill>
              <a:blip r:embed="rId3"/>
              <a:stretch>
                <a:fillRect/>
              </a:stretch>
            </p:blipFill>
            <p:spPr>
              <a:xfrm>
                <a:off x="6953897" y="1554005"/>
                <a:ext cx="3600" cy="5040"/>
              </a:xfrm>
              <a:prstGeom prst="rect">
                <a:avLst/>
              </a:prstGeom>
            </p:spPr>
          </p:pic>
        </mc:Fallback>
      </mc:AlternateContent>
    </p:spTree>
    <p:extLst>
      <p:ext uri="{BB962C8B-B14F-4D97-AF65-F5344CB8AC3E}">
        <p14:creationId xmlns:p14="http://schemas.microsoft.com/office/powerpoint/2010/main" val="105837254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Nano Server: just enough OS</a:t>
            </a:r>
          </a:p>
        </p:txBody>
      </p:sp>
      <p:sp>
        <p:nvSpPr>
          <p:cNvPr id="7" name="Text Placeholder 6"/>
          <p:cNvSpPr>
            <a:spLocks noGrp="1"/>
          </p:cNvSpPr>
          <p:nvPr>
            <p:ph type="body" sz="quarter" idx="10"/>
          </p:nvPr>
        </p:nvSpPr>
        <p:spPr>
          <a:xfrm>
            <a:off x="274638" y="1212850"/>
            <a:ext cx="9861218" cy="3844838"/>
          </a:xfrm>
        </p:spPr>
        <p:txBody>
          <a:bodyPr>
            <a:normAutofit fontScale="92500"/>
          </a:bodyPr>
          <a:lstStyle/>
          <a:p>
            <a:r>
              <a:rPr lang="en-US" dirty="0">
                <a:solidFill>
                  <a:schemeClr val="tx1"/>
                </a:solidFill>
              </a:rPr>
              <a:t>Optimized for next-gen distributed applications</a:t>
            </a:r>
          </a:p>
          <a:p>
            <a:endParaRPr lang="en-US" dirty="0">
              <a:solidFill>
                <a:schemeClr val="tx1"/>
              </a:solidFill>
            </a:endParaRPr>
          </a:p>
          <a:p>
            <a:pPr marL="342834" lvl="1" indent="-342834">
              <a:buFont typeface="Arial" panose="020B0604020202020204" pitchFamily="34" charset="0"/>
              <a:buChar char="•"/>
            </a:pPr>
            <a:r>
              <a:rPr lang="en-US" sz="2600" dirty="0"/>
              <a:t>Higher density and Reduced attack surface and servicing requirements</a:t>
            </a:r>
          </a:p>
          <a:p>
            <a:pPr marL="342834" lvl="1" indent="-342834">
              <a:buFont typeface="Arial" panose="020B0604020202020204" pitchFamily="34" charset="0"/>
              <a:buChar char="•"/>
            </a:pPr>
            <a:endParaRPr lang="en-US" sz="2600" dirty="0"/>
          </a:p>
          <a:p>
            <a:pPr marL="342834" lvl="1" indent="-342834">
              <a:buFont typeface="Arial" panose="020B0604020202020204" pitchFamily="34" charset="0"/>
              <a:buChar char="•"/>
            </a:pPr>
            <a:r>
              <a:rPr lang="en-US" sz="2600" dirty="0"/>
              <a:t>Next-gen distributed app frameworks </a:t>
            </a:r>
          </a:p>
          <a:p>
            <a:pPr marL="342834" lvl="1" indent="-342834">
              <a:buFont typeface="Arial" panose="020B0604020202020204" pitchFamily="34" charset="0"/>
              <a:buChar char="•"/>
            </a:pPr>
            <a:endParaRPr lang="en-US" sz="2600" dirty="0"/>
          </a:p>
          <a:p>
            <a:pPr marL="342834" lvl="1" indent="-342834">
              <a:buFont typeface="Arial" panose="020B0604020202020204" pitchFamily="34" charset="0"/>
              <a:buChar char="•"/>
            </a:pPr>
            <a:r>
              <a:rPr lang="en-US" sz="2600" dirty="0"/>
              <a:t>Interoperate with existing server applications</a:t>
            </a:r>
            <a:r>
              <a:rPr lang="en-US" sz="2600" dirty="0">
                <a:solidFill>
                  <a:schemeClr val="tx1"/>
                </a:solidFill>
              </a:rPr>
              <a:t> </a:t>
            </a:r>
          </a:p>
          <a:p>
            <a:pPr marL="285640" indent="-285640">
              <a:spcAft>
                <a:spcPts val="1198"/>
              </a:spcAft>
              <a:buFont typeface="Arial" panose="020B0604020202020204" pitchFamily="34" charset="0"/>
              <a:buChar char="•"/>
            </a:pPr>
            <a:endParaRPr lang="en-US" sz="3199" dirty="0">
              <a:solidFill>
                <a:schemeClr val="tx1"/>
              </a:solidFill>
            </a:endParaRPr>
          </a:p>
          <a:p>
            <a:endParaRPr lang="en-US" sz="2800" dirty="0">
              <a:solidFill>
                <a:schemeClr val="tx1"/>
              </a:solidFill>
            </a:endParaRPr>
          </a:p>
        </p:txBody>
      </p:sp>
      <p:sp>
        <p:nvSpPr>
          <p:cNvPr id="10" name="Rectangle 9"/>
          <p:cNvSpPr/>
          <p:nvPr/>
        </p:nvSpPr>
        <p:spPr bwMode="auto">
          <a:xfrm>
            <a:off x="10454508" y="2660701"/>
            <a:ext cx="1655674" cy="3887563"/>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6873739" y="4223601"/>
            <a:ext cx="1642738" cy="997196"/>
          </a:xfrm>
          <a:prstGeom prst="rect">
            <a:avLst/>
          </a:prstGeom>
          <a:noFill/>
        </p:spPr>
        <p:txBody>
          <a:bodyPr wrap="square" lIns="182828" tIns="146262" rIns="182828" bIns="146262" rtlCol="0">
            <a:noAutofit/>
          </a:bodyPr>
          <a:lstStyle/>
          <a:p>
            <a:pPr algn="ctr" defTabSz="932384">
              <a:lnSpc>
                <a:spcPct val="90000"/>
              </a:lnSpc>
              <a:spcAft>
                <a:spcPts val="600"/>
              </a:spcAft>
            </a:pPr>
            <a:r>
              <a:rPr lang="en-US" sz="1632" dirty="0"/>
              <a:t>Containers and next-gen applications</a:t>
            </a:r>
          </a:p>
        </p:txBody>
      </p:sp>
      <p:sp>
        <p:nvSpPr>
          <p:cNvPr id="33" name="TextBox 32"/>
          <p:cNvSpPr txBox="1"/>
          <p:nvPr/>
        </p:nvSpPr>
        <p:spPr>
          <a:xfrm>
            <a:off x="10454509" y="4603670"/>
            <a:ext cx="1640004" cy="997196"/>
          </a:xfrm>
          <a:prstGeom prst="rect">
            <a:avLst/>
          </a:prstGeom>
          <a:noFill/>
        </p:spPr>
        <p:txBody>
          <a:bodyPr wrap="square" lIns="182828" tIns="146262" rIns="182828" bIns="146262" rtlCol="0">
            <a:noAutofit/>
          </a:bodyPr>
          <a:lstStyle/>
          <a:p>
            <a:pPr algn="ctr" defTabSz="932384">
              <a:lnSpc>
                <a:spcPct val="90000"/>
              </a:lnSpc>
              <a:spcAft>
                <a:spcPts val="600"/>
              </a:spcAft>
            </a:pPr>
            <a:r>
              <a:rPr lang="en-US" sz="1632" dirty="0">
                <a:solidFill>
                  <a:prstClr val="white"/>
                </a:solidFill>
              </a:rPr>
              <a:t>Full GUI</a:t>
            </a:r>
          </a:p>
          <a:p>
            <a:pPr algn="ctr" defTabSz="932384">
              <a:lnSpc>
                <a:spcPct val="90000"/>
              </a:lnSpc>
              <a:spcAft>
                <a:spcPts val="600"/>
              </a:spcAft>
            </a:pPr>
            <a:r>
              <a:rPr lang="en-US" sz="1632" dirty="0">
                <a:solidFill>
                  <a:prstClr val="white"/>
                </a:solidFill>
              </a:rPr>
              <a:t>Specialized workloads</a:t>
            </a:r>
          </a:p>
        </p:txBody>
      </p:sp>
      <p:sp>
        <p:nvSpPr>
          <p:cNvPr id="34" name="Freeform 5"/>
          <p:cNvSpPr>
            <a:spLocks/>
          </p:cNvSpPr>
          <p:nvPr/>
        </p:nvSpPr>
        <p:spPr bwMode="auto">
          <a:xfrm>
            <a:off x="11001326" y="3934710"/>
            <a:ext cx="269963" cy="463087"/>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endParaRPr lang="en-US" sz="1428"/>
          </a:p>
        </p:txBody>
      </p:sp>
      <p:sp>
        <p:nvSpPr>
          <p:cNvPr id="35" name="Freeform 6"/>
          <p:cNvSpPr>
            <a:spLocks/>
          </p:cNvSpPr>
          <p:nvPr/>
        </p:nvSpPr>
        <p:spPr bwMode="auto">
          <a:xfrm>
            <a:off x="11271110" y="3934710"/>
            <a:ext cx="267941" cy="463087"/>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endParaRPr lang="en-US" sz="1428"/>
          </a:p>
        </p:txBody>
      </p:sp>
      <p:sp>
        <p:nvSpPr>
          <p:cNvPr id="36" name="Freeform 7"/>
          <p:cNvSpPr>
            <a:spLocks/>
          </p:cNvSpPr>
          <p:nvPr/>
        </p:nvSpPr>
        <p:spPr bwMode="auto">
          <a:xfrm>
            <a:off x="11003762" y="3783978"/>
            <a:ext cx="533864" cy="30333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endParaRPr lang="en-US" sz="1428"/>
          </a:p>
        </p:txBody>
      </p:sp>
      <p:sp>
        <p:nvSpPr>
          <p:cNvPr id="19" name="TextBox 18"/>
          <p:cNvSpPr txBox="1"/>
          <p:nvPr/>
        </p:nvSpPr>
        <p:spPr>
          <a:xfrm>
            <a:off x="10399461" y="1668462"/>
            <a:ext cx="1762376" cy="934589"/>
          </a:xfrm>
          <a:prstGeom prst="rect">
            <a:avLst/>
          </a:prstGeom>
          <a:noFill/>
        </p:spPr>
        <p:txBody>
          <a:bodyPr wrap="square" lIns="182828" tIns="146262" rIns="182828" bIns="146262" rtlCol="0">
            <a:noAutofit/>
          </a:bodyPr>
          <a:lstStyle/>
          <a:p>
            <a:pPr algn="ctr" defTabSz="932384">
              <a:lnSpc>
                <a:spcPct val="90000"/>
              </a:lnSpc>
              <a:spcAft>
                <a:spcPts val="600"/>
              </a:spcAft>
            </a:pPr>
            <a:r>
              <a:rPr lang="en-US" sz="1599" dirty="0"/>
              <a:t>Third-party applications </a:t>
            </a:r>
          </a:p>
          <a:p>
            <a:pPr algn="ctr" defTabSz="932384">
              <a:lnSpc>
                <a:spcPct val="90000"/>
              </a:lnSpc>
              <a:spcAft>
                <a:spcPts val="600"/>
              </a:spcAft>
            </a:pPr>
            <a:r>
              <a:rPr lang="en-US" sz="1599" dirty="0"/>
              <a:t>RDS experience</a:t>
            </a:r>
          </a:p>
        </p:txBody>
      </p:sp>
      <p:sp>
        <p:nvSpPr>
          <p:cNvPr id="27" name="Rectangle 26"/>
          <p:cNvSpPr/>
          <p:nvPr/>
        </p:nvSpPr>
        <p:spPr bwMode="auto">
          <a:xfrm>
            <a:off x="8663942" y="3849238"/>
            <a:ext cx="1655674" cy="2685708"/>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dirty="0">
              <a:solidFill>
                <a:prstClr val="white"/>
              </a:solidFill>
              <a:latin typeface="Segoe UI Light"/>
              <a:ea typeface="Segoe UI" pitchFamily="34" charset="0"/>
              <a:cs typeface="Segoe UI" pitchFamily="34" charset="0"/>
            </a:endParaRPr>
          </a:p>
        </p:txBody>
      </p:sp>
      <p:sp>
        <p:nvSpPr>
          <p:cNvPr id="41" name="Freeform 5"/>
          <p:cNvSpPr>
            <a:spLocks/>
          </p:cNvSpPr>
          <p:nvPr/>
        </p:nvSpPr>
        <p:spPr bwMode="auto">
          <a:xfrm>
            <a:off x="9230376" y="4365677"/>
            <a:ext cx="269962" cy="463087"/>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endParaRPr lang="en-US" sz="1428"/>
          </a:p>
        </p:txBody>
      </p:sp>
      <p:sp>
        <p:nvSpPr>
          <p:cNvPr id="42" name="Freeform 6"/>
          <p:cNvSpPr>
            <a:spLocks/>
          </p:cNvSpPr>
          <p:nvPr/>
        </p:nvSpPr>
        <p:spPr bwMode="auto">
          <a:xfrm>
            <a:off x="9500162" y="4365677"/>
            <a:ext cx="267941" cy="463087"/>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endParaRPr lang="en-US" sz="1428"/>
          </a:p>
        </p:txBody>
      </p:sp>
      <p:sp>
        <p:nvSpPr>
          <p:cNvPr id="55" name="Freeform 7"/>
          <p:cNvSpPr>
            <a:spLocks/>
          </p:cNvSpPr>
          <p:nvPr/>
        </p:nvSpPr>
        <p:spPr bwMode="auto">
          <a:xfrm>
            <a:off x="9232814" y="4214945"/>
            <a:ext cx="533864" cy="30333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3247" tIns="46623" rIns="93247" bIns="46623" numCol="1" anchor="t" anchorCtr="0" compatLnSpc="1">
            <a:prstTxWarp prst="textNoShape">
              <a:avLst/>
            </a:prstTxWarp>
          </a:bodyPr>
          <a:lstStyle/>
          <a:p>
            <a:endParaRPr lang="en-US" sz="1428"/>
          </a:p>
        </p:txBody>
      </p:sp>
      <p:sp>
        <p:nvSpPr>
          <p:cNvPr id="21" name="TextBox 20"/>
          <p:cNvSpPr txBox="1"/>
          <p:nvPr/>
        </p:nvSpPr>
        <p:spPr>
          <a:xfrm>
            <a:off x="8486410" y="4946353"/>
            <a:ext cx="2026673" cy="997197"/>
          </a:xfrm>
          <a:prstGeom prst="rect">
            <a:avLst/>
          </a:prstGeom>
          <a:noFill/>
        </p:spPr>
        <p:txBody>
          <a:bodyPr wrap="square" lIns="182828" tIns="146262" rIns="182828" bIns="146262" rtlCol="0">
            <a:noAutofit/>
          </a:bodyPr>
          <a:lstStyle/>
          <a:p>
            <a:pPr algn="ctr" defTabSz="932384">
              <a:lnSpc>
                <a:spcPct val="90000"/>
              </a:lnSpc>
              <a:spcAft>
                <a:spcPts val="600"/>
              </a:spcAft>
            </a:pPr>
            <a:r>
              <a:rPr lang="en-US" sz="1632" dirty="0">
                <a:solidFill>
                  <a:prstClr val="white"/>
                </a:solidFill>
              </a:rPr>
              <a:t>Server Core</a:t>
            </a:r>
          </a:p>
          <a:p>
            <a:pPr algn="ctr" defTabSz="932384">
              <a:lnSpc>
                <a:spcPct val="90000"/>
              </a:lnSpc>
              <a:spcAft>
                <a:spcPts val="600"/>
              </a:spcAft>
            </a:pPr>
            <a:r>
              <a:rPr lang="en-US" sz="1632" dirty="0">
                <a:solidFill>
                  <a:prstClr val="white"/>
                </a:solidFill>
              </a:rPr>
              <a:t>Lower maintenance server environment</a:t>
            </a:r>
          </a:p>
        </p:txBody>
      </p:sp>
      <p:sp>
        <p:nvSpPr>
          <p:cNvPr id="18" name="TextBox 17"/>
          <p:cNvSpPr txBox="1"/>
          <p:nvPr/>
        </p:nvSpPr>
        <p:spPr>
          <a:xfrm>
            <a:off x="8652662" y="3182611"/>
            <a:ext cx="1694168" cy="642384"/>
          </a:xfrm>
          <a:prstGeom prst="rect">
            <a:avLst/>
          </a:prstGeom>
          <a:noFill/>
        </p:spPr>
        <p:txBody>
          <a:bodyPr wrap="square" lIns="182828" tIns="146262" rIns="182828" bIns="146262" rtlCol="0">
            <a:noAutofit/>
          </a:bodyPr>
          <a:lstStyle/>
          <a:p>
            <a:pPr algn="ctr" defTabSz="932384">
              <a:lnSpc>
                <a:spcPct val="90000"/>
              </a:lnSpc>
              <a:spcAft>
                <a:spcPts val="600"/>
              </a:spcAft>
            </a:pPr>
            <a:r>
              <a:rPr lang="en-US" sz="1632" dirty="0"/>
              <a:t>Traditional VM workloads</a:t>
            </a:r>
          </a:p>
        </p:txBody>
      </p:sp>
      <p:sp>
        <p:nvSpPr>
          <p:cNvPr id="28" name="Rectangle 27"/>
          <p:cNvSpPr/>
          <p:nvPr/>
        </p:nvSpPr>
        <p:spPr bwMode="auto">
          <a:xfrm>
            <a:off x="6867272" y="5122700"/>
            <a:ext cx="1655674" cy="1412245"/>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dirty="0">
              <a:solidFill>
                <a:prstClr val="white"/>
              </a:solidFill>
              <a:latin typeface="Segoe UI Light"/>
              <a:ea typeface="Segoe UI" pitchFamily="34" charset="0"/>
              <a:cs typeface="Segoe UI" pitchFamily="34" charset="0"/>
            </a:endParaRPr>
          </a:p>
        </p:txBody>
      </p:sp>
      <p:sp>
        <p:nvSpPr>
          <p:cNvPr id="38" name="Freeform 5"/>
          <p:cNvSpPr>
            <a:spLocks/>
          </p:cNvSpPr>
          <p:nvPr/>
        </p:nvSpPr>
        <p:spPr bwMode="auto">
          <a:xfrm>
            <a:off x="7402981" y="5341503"/>
            <a:ext cx="269963" cy="463087"/>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bg1"/>
            </a:solidFill>
          </a:ln>
        </p:spPr>
        <p:txBody>
          <a:bodyPr vert="horz" wrap="square" lIns="93247" tIns="46623" rIns="93247" bIns="46623" numCol="1" anchor="t" anchorCtr="0" compatLnSpc="1">
            <a:prstTxWarp prst="textNoShape">
              <a:avLst/>
            </a:prstTxWarp>
          </a:bodyPr>
          <a:lstStyle/>
          <a:p>
            <a:endParaRPr lang="en-US" sz="1428"/>
          </a:p>
        </p:txBody>
      </p:sp>
      <p:sp>
        <p:nvSpPr>
          <p:cNvPr id="39" name="Freeform 6"/>
          <p:cNvSpPr>
            <a:spLocks/>
          </p:cNvSpPr>
          <p:nvPr/>
        </p:nvSpPr>
        <p:spPr bwMode="auto">
          <a:xfrm>
            <a:off x="7672765" y="5341503"/>
            <a:ext cx="267941" cy="463087"/>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noFill/>
          <a:ln w="15875">
            <a:solidFill>
              <a:schemeClr val="bg1"/>
            </a:solidFill>
          </a:ln>
        </p:spPr>
        <p:txBody>
          <a:bodyPr vert="horz" wrap="square" lIns="93247" tIns="46623" rIns="93247" bIns="46623" numCol="1" anchor="t" anchorCtr="0" compatLnSpc="1">
            <a:prstTxWarp prst="textNoShape">
              <a:avLst/>
            </a:prstTxWarp>
          </a:bodyPr>
          <a:lstStyle/>
          <a:p>
            <a:endParaRPr lang="en-US" sz="1428"/>
          </a:p>
        </p:txBody>
      </p:sp>
      <p:sp>
        <p:nvSpPr>
          <p:cNvPr id="43" name="Freeform 7"/>
          <p:cNvSpPr>
            <a:spLocks/>
          </p:cNvSpPr>
          <p:nvPr/>
        </p:nvSpPr>
        <p:spPr bwMode="auto">
          <a:xfrm>
            <a:off x="7405418" y="5190772"/>
            <a:ext cx="533864" cy="30333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3247" tIns="46623" rIns="93247" bIns="46623" numCol="1" anchor="t" anchorCtr="0" compatLnSpc="1">
            <a:prstTxWarp prst="textNoShape">
              <a:avLst/>
            </a:prstTxWarp>
          </a:bodyPr>
          <a:lstStyle/>
          <a:p>
            <a:endParaRPr lang="en-US" sz="1428"/>
          </a:p>
        </p:txBody>
      </p:sp>
      <p:sp>
        <p:nvSpPr>
          <p:cNvPr id="37" name="TextBox 36"/>
          <p:cNvSpPr txBox="1"/>
          <p:nvPr/>
        </p:nvSpPr>
        <p:spPr>
          <a:xfrm>
            <a:off x="6753185" y="5769355"/>
            <a:ext cx="1838330" cy="997196"/>
          </a:xfrm>
          <a:prstGeom prst="rect">
            <a:avLst/>
          </a:prstGeom>
          <a:noFill/>
        </p:spPr>
        <p:txBody>
          <a:bodyPr wrap="square" lIns="182828" tIns="146262" rIns="182828" bIns="146262" rtlCol="0">
            <a:noAutofit/>
          </a:bodyPr>
          <a:lstStyle/>
          <a:p>
            <a:pPr algn="ctr" defTabSz="932384">
              <a:lnSpc>
                <a:spcPct val="90000"/>
              </a:lnSpc>
              <a:spcAft>
                <a:spcPts val="600"/>
              </a:spcAft>
            </a:pPr>
            <a:r>
              <a:rPr lang="en-US" sz="1632" dirty="0">
                <a:solidFill>
                  <a:prstClr val="white"/>
                </a:solidFill>
              </a:rPr>
              <a:t>Nano Server</a:t>
            </a:r>
          </a:p>
          <a:p>
            <a:pPr algn="ctr" defTabSz="932384">
              <a:lnSpc>
                <a:spcPct val="90000"/>
              </a:lnSpc>
              <a:spcAft>
                <a:spcPts val="600"/>
              </a:spcAft>
            </a:pPr>
            <a:r>
              <a:rPr lang="en-US" sz="1632" dirty="0">
                <a:solidFill>
                  <a:prstClr val="white"/>
                </a:solidFill>
              </a:rPr>
              <a:t>Just enough OS</a:t>
            </a:r>
          </a:p>
        </p:txBody>
      </p:sp>
      <p:sp>
        <p:nvSpPr>
          <p:cNvPr id="22" name="TextBox 21"/>
          <p:cNvSpPr txBox="1"/>
          <p:nvPr/>
        </p:nvSpPr>
        <p:spPr>
          <a:xfrm>
            <a:off x="10187781" y="6599958"/>
            <a:ext cx="927323" cy="190239"/>
          </a:xfrm>
          <a:prstGeom prst="rect">
            <a:avLst/>
          </a:prstGeom>
          <a:noFill/>
        </p:spPr>
        <p:txBody>
          <a:bodyPr wrap="none" rtlCol="0">
            <a:spAutoFit/>
          </a:bodyPr>
          <a:lstStyle/>
          <a:p>
            <a:r>
              <a:rPr lang="en-US" sz="612" dirty="0">
                <a:solidFill>
                  <a:schemeClr val="bg1"/>
                </a:solidFill>
              </a:rPr>
              <a:t>Content © Microsoft</a:t>
            </a:r>
          </a:p>
        </p:txBody>
      </p:sp>
    </p:spTree>
    <p:extLst>
      <p:ext uri="{BB962C8B-B14F-4D97-AF65-F5344CB8AC3E}">
        <p14:creationId xmlns:p14="http://schemas.microsoft.com/office/powerpoint/2010/main" val="1604445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3" grpId="0"/>
      <p:bldP spid="34" grpId="0" animBg="1"/>
      <p:bldP spid="35" grpId="0" animBg="1"/>
      <p:bldP spid="36" grpId="0" animBg="1"/>
      <p:bldP spid="19" grpId="0"/>
      <p:bldP spid="27" grpId="0" animBg="1"/>
      <p:bldP spid="41" grpId="0" animBg="1"/>
      <p:bldP spid="42" grpId="0" animBg="1"/>
      <p:bldP spid="55" grpId="0" animBg="1"/>
      <p:bldP spid="21" grpId="0"/>
      <p:bldP spid="18" grpId="0"/>
      <p:bldP spid="28" grpId="0" animBg="1"/>
      <p:bldP spid="38" grpId="0" animBg="1"/>
      <p:bldP spid="39" grpId="0" animBg="1"/>
      <p:bldP spid="43" grpId="0" animBg="1"/>
      <p:bldP spid="37" grpId="0"/>
    </p:bldLst>
  </p:timing>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6" ma:contentTypeDescription="" ma:contentTypeScope="" ma:versionID="637d2002f1ba4164d39fe098da629583">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3017d9e36cc87838c67006ed06be3b3f"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element ref="ns3:NumberofDownload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1" nillable="true" ma:displayName="Unified Compliance Policy Properties" ma:hidden="true" ma:internalName="_ip_UnifiedCompliancePolicyProperties">
      <xsd:simpleType>
        <xsd:restriction base="dms:Note"/>
      </xsd:simpleType>
    </xsd:element>
    <xsd:element name="_ip_UnifiedCompliancePolicyUIAction" ma:index="4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element name="LastSharedByUser" ma:index="43" nillable="true" ma:displayName="Last Shared By User" ma:description="" ma:internalName="LastSharedByUser" ma:readOnly="true">
      <xsd:simpleType>
        <xsd:restriction base="dms:Note">
          <xsd:maxLength value="255"/>
        </xsd:restriction>
      </xsd:simpleType>
    </xsd:element>
    <xsd:element name="LastSharedByTime" ma:index="4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NumberofDownloads" ma:index="40" nillable="true" ma:displayName="NumberofDownloads" ma:internalName="NumberofDownload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 xsi:nil="true"/>
    <m6878b9dd7994da4ba144f95347d99c6 xmlns="01c77077-aee4-4b5f-bd4e-9cd40a6fff29">
      <Terms xmlns="http://schemas.microsoft.com/office/infopath/2007/PartnerControls"/>
    </m6878b9dd7994da4ba144f95347d99c6>
    <Presentation_x0020_Date xmlns="01c77077-aee4-4b5f-bd4e-9cd40a6fff29" xsi:nil="tru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 xsi:nil="tru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2016</TermName>
          <TermId xmlns="http://schemas.microsoft.com/office/infopath/2007/PartnerControls">da8a10b5-9bc3-4217-80aa-6b60d6ec1cee</TermId>
        </TermInfo>
      </Terms>
    </TaxKeywordTaxHTField>
    <TaxCatchAll xmlns="230e9df3-be65-4c73-a93b-d1236ebd677e">
      <Value>48</Value>
      <Value>47</Value>
      <Value>46</Value>
      <Value>49</Value>
    </TaxCatchAll>
    <NumberofDownloads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DC1FDA5B-0E88-4BFF-BA4D-5ECB6C5776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sharepoint/v3"/>
    <ds:schemaRef ds:uri="230e9df3-be65-4c73-a93b-d1236ebd677e"/>
    <ds:schemaRef ds:uri="01c77077-aee4-4b5f-bd4e-9cd40a6fff29"/>
    <ds:schemaRef ds:uri="http://purl.org/dc/terms/"/>
    <ds:schemaRef ds:uri="http://schemas.microsoft.com/office/infopath/2007/PartnerControls"/>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8ff673fc-3231-4e3a-893b-6d7f7cd32766"/>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ContainersFor WindowsDevs</Template>
  <TotalTime>2944</TotalTime>
  <Words>4730</Words>
  <Application>Microsoft Office PowerPoint</Application>
  <PresentationFormat>Custom</PresentationFormat>
  <Paragraphs>529</Paragraphs>
  <Slides>28</Slides>
  <Notes>24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28</vt:i4>
      </vt:variant>
    </vt:vector>
  </HeadingPairs>
  <TitlesOfParts>
    <vt:vector size="38" baseType="lpstr">
      <vt:lpstr>Arial</vt:lpstr>
      <vt:lpstr>Cambria Math</vt:lpstr>
      <vt:lpstr>Consolas</vt:lpstr>
      <vt:lpstr>Segoe UI</vt:lpstr>
      <vt:lpstr>Segoe UI Condensed</vt:lpstr>
      <vt:lpstr>Segoe UI Light</vt:lpstr>
      <vt:lpstr>Segoe UI Semibold</vt:lpstr>
      <vt:lpstr>Wingdings</vt:lpstr>
      <vt:lpstr>5-30721_Build_2016_Template_Light</vt:lpstr>
      <vt:lpstr>5-30721_Build_2016_Template_Dark</vt:lpstr>
      <vt:lpstr>Containers for Windows Developers</vt:lpstr>
      <vt:lpstr>“If you could only sense how important you are to the lives of those you meet; how important you can be to the people you may never even dream of. There is something of yourself that you leave at every meeting with another person.”</vt:lpstr>
      <vt:lpstr>Setting Expectations</vt:lpstr>
      <vt:lpstr>History Lesson</vt:lpstr>
      <vt:lpstr>Docker Additions to Containers</vt:lpstr>
      <vt:lpstr>Containers Offer</vt:lpstr>
      <vt:lpstr>Making Them Ideal For</vt:lpstr>
      <vt:lpstr>Windows Server Container Hosts</vt:lpstr>
      <vt:lpstr>Nano Server: just enough OS</vt:lpstr>
      <vt:lpstr>Windows Server Containers</vt:lpstr>
      <vt:lpstr>Hyper-V Containers</vt:lpstr>
      <vt:lpstr>Operating System Deployment Modes </vt:lpstr>
      <vt:lpstr>Modern App Development, Flexible Isolation</vt:lpstr>
      <vt:lpstr>Tell and Show</vt:lpstr>
      <vt:lpstr>Disclaimer: Forget the GUI</vt:lpstr>
      <vt:lpstr>Installing Docker on Windows</vt:lpstr>
      <vt:lpstr>Managing Images</vt:lpstr>
      <vt:lpstr>Running our first Container/Image</vt:lpstr>
      <vt:lpstr>Managing Containers</vt:lpstr>
      <vt:lpstr>Building our own Images - Dockerfile</vt:lpstr>
      <vt:lpstr>Build it and they will come</vt:lpstr>
      <vt:lpstr>Private Image Repositories</vt:lpstr>
      <vt:lpstr>Orchestrations – multiple hosts</vt:lpstr>
      <vt:lpstr>Azure Container Service</vt:lpstr>
      <vt:lpstr>Interested in More?</vt:lpstr>
      <vt:lpstr>Thank you!</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this template</dc:title>
  <dc:subject>&lt;Speech title here&gt;</dc:subject>
  <dc:creator>Brent Stineman</dc:creator>
  <cp:keywords>Microsoft Build 2016</cp:keywords>
  <dc:description>Template: Mitchell Derrey, Silver Fox Productions
Formatting: 
Audience Type:</dc:description>
  <cp:lastModifiedBy>Brent Stineman</cp:lastModifiedBy>
  <cp:revision>96</cp:revision>
  <dcterms:created xsi:type="dcterms:W3CDTF">2016-08-19T13:41:00Z</dcterms:created>
  <dcterms:modified xsi:type="dcterms:W3CDTF">2016-10-19T14:40:53Z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